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Calibri" panose="020F0502020204030204" pitchFamily="34" charset="0"/>
      <p:regular r:id="rId36"/>
      <p:bold r:id="rId37"/>
      <p:italic r:id="rId38"/>
      <p:boldItalic r:id="rId39"/>
    </p:embeddedFont>
    <p:embeddedFont>
      <p:font typeface="Century Gothic" panose="020B0502020202020204" pitchFamily="34" charset="0"/>
      <p:regular r:id="rId40"/>
      <p:bold r:id="rId41"/>
      <p:italic r:id="rId42"/>
      <p:boldItalic r:id="rId4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59" name="Google Shape;5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1236d54942c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g1236d54942c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1236d54942c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8" name="Google Shape;128;g1236d54942c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13f03ece6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113f03ece6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236d54942c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2" name="Google Shape;142;g1236d54942c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26b8cc0d8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9" name="Google Shape;149;g126b8cc0d8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236d54942c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3" name="Google Shape;163;g1236d54942c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113f03ece66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9" name="Google Shape;169;g113f03ece66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13f03ece6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5" name="Google Shape;175;g113f03ece6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1295d930a2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1" name="Google Shape;181;g1295d930a2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236d54942c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65" name="Google Shape;65;g1236d54942c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13f03ece6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7" name="Google Shape;187;g113f03ece6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1295d930d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2" name="Google Shape;192;g1295d930d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11653b518a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8" name="Google Shape;198;g11653b518a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1295d930d4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04" name="Google Shape;204;g1295d930d4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1295d930d4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12" name="Google Shape;212;g1295d930d4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295d930d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Falar sobre a aplicação do supermercado</a:t>
            </a:r>
            <a:endParaRPr/>
          </a:p>
          <a:p>
            <a:pPr marL="0" lvl="0" indent="0" algn="l" rtl="0">
              <a:spcBef>
                <a:spcPts val="0"/>
              </a:spcBef>
              <a:spcAft>
                <a:spcPts val="0"/>
              </a:spcAft>
              <a:buNone/>
            </a:pPr>
            <a:r>
              <a:rPr lang="en-US"/>
              <a:t>DataCenter Local </a:t>
            </a:r>
            <a:endParaRPr/>
          </a:p>
          <a:p>
            <a:pPr marL="0" lvl="0" indent="0" algn="l" rtl="0">
              <a:spcBef>
                <a:spcPts val="0"/>
              </a:spcBef>
              <a:spcAft>
                <a:spcPts val="0"/>
              </a:spcAft>
              <a:buNone/>
            </a:pPr>
            <a:r>
              <a:rPr lang="en-US"/>
              <a:t>Aplicativo Shibakita Online</a:t>
            </a:r>
            <a:endParaRPr/>
          </a:p>
          <a:p>
            <a:pPr marL="0" lvl="0" indent="0" algn="l" rtl="0">
              <a:spcBef>
                <a:spcPts val="0"/>
              </a:spcBef>
              <a:spcAft>
                <a:spcPts val="0"/>
              </a:spcAft>
              <a:buNone/>
            </a:pPr>
            <a:r>
              <a:rPr lang="en-US"/>
              <a:t>Aumentar a quantidade de Hipermercados</a:t>
            </a:r>
            <a:endParaRPr/>
          </a:p>
          <a:p>
            <a:pPr marL="0" lvl="0" indent="0" algn="l" rtl="0">
              <a:spcBef>
                <a:spcPts val="0"/>
              </a:spcBef>
              <a:spcAft>
                <a:spcPts val="0"/>
              </a:spcAft>
              <a:buNone/>
            </a:pPr>
            <a:r>
              <a:rPr lang="en-US"/>
              <a:t>Custo de Hardware</a:t>
            </a:r>
            <a:endParaRPr/>
          </a:p>
        </p:txBody>
      </p:sp>
      <p:sp>
        <p:nvSpPr>
          <p:cNvPr id="220" name="Google Shape;220;g1295d930d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295d930d4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Escala Vertical e Horizontal</a:t>
            </a:r>
            <a:endParaRPr/>
          </a:p>
        </p:txBody>
      </p:sp>
      <p:sp>
        <p:nvSpPr>
          <p:cNvPr id="227" name="Google Shape;227;g1295d930d4f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295d930d4f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33" name="Google Shape;233;g1295d930d4f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295d930d4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0" name="Google Shape;240;g1295d930d4f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295d930d4f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46" name="Google Shape;246;g1295d930d4f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1236d54942c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4" name="Google Shape;74;g1236d54942c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1295d930d4f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2" name="Google Shape;252;g1295d930d4f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1295d930d4f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59" name="Google Shape;259;g1295d930d4f_0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295d930d4f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66" name="Google Shape;266;g1295d930d4f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297dac157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Bare Metal = Núvem privada ou Data Center</a:t>
            </a:r>
            <a:endParaRPr/>
          </a:p>
        </p:txBody>
      </p:sp>
      <p:sp>
        <p:nvSpPr>
          <p:cNvPr id="274" name="Google Shape;274;g1297dac157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236d54942c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0" name="Google Shape;80;g1236d54942c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1236d54942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7" name="Google Shape;87;g1236d54942c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1236d54942c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g1236d54942c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236d54942c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9" name="Google Shape;109;g1236d54942c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1236d54942c_0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g1236d54942c_0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9"/>
        <p:cNvGrpSpPr/>
        <p:nvPr/>
      </p:nvGrpSpPr>
      <p:grpSpPr>
        <a:xfrm>
          <a:off x="0" y="0"/>
          <a:ext cx="0" cy="0"/>
          <a:chOff x="0" y="0"/>
          <a:chExt cx="0" cy="0"/>
        </a:xfrm>
      </p:grpSpPr>
      <p:sp>
        <p:nvSpPr>
          <p:cNvPr id="10" name="Google Shape;10;p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 name="Google Shape;11;p2"/>
          <p:cNvSpPr txBox="1">
            <a:spLocks noGrp="1"/>
          </p:cNvSpPr>
          <p:nvPr>
            <p:ph type="subTitle" idx="1"/>
          </p:nvPr>
        </p:nvSpPr>
        <p:spPr>
          <a:xfrm>
            <a:off x="457200" y="1203480"/>
            <a:ext cx="8229240" cy="298296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39"/>
        <p:cNvGrpSpPr/>
        <p:nvPr/>
      </p:nvGrpSpPr>
      <p:grpSpPr>
        <a:xfrm>
          <a:off x="0" y="0"/>
          <a:ext cx="0" cy="0"/>
          <a:chOff x="0" y="0"/>
          <a:chExt cx="0" cy="0"/>
        </a:xfrm>
      </p:grpSpPr>
      <p:sp>
        <p:nvSpPr>
          <p:cNvPr id="40" name="Google Shape;40;p1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1"/>
          <p:cNvSpPr txBox="1">
            <a:spLocks noGrp="1"/>
          </p:cNvSpPr>
          <p:nvPr>
            <p:ph type="body" idx="1"/>
          </p:nvPr>
        </p:nvSpPr>
        <p:spPr>
          <a:xfrm>
            <a:off x="457200" y="120348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2" name="Google Shape;42;p11"/>
          <p:cNvSpPr txBox="1">
            <a:spLocks noGrp="1"/>
          </p:cNvSpPr>
          <p:nvPr>
            <p:ph type="body" idx="2"/>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43"/>
        <p:cNvGrpSpPr/>
        <p:nvPr/>
      </p:nvGrpSpPr>
      <p:grpSpPr>
        <a:xfrm>
          <a:off x="0" y="0"/>
          <a:ext cx="0" cy="0"/>
          <a:chOff x="0" y="0"/>
          <a:chExt cx="0" cy="0"/>
        </a:xfrm>
      </p:grpSpPr>
      <p:sp>
        <p:nvSpPr>
          <p:cNvPr id="44" name="Google Shape;44;p12"/>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12"/>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6" name="Google Shape;46;p12"/>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7" name="Google Shape;47;p12"/>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48" name="Google Shape;48;p12"/>
          <p:cNvSpPr txBox="1">
            <a:spLocks noGrp="1"/>
          </p:cNvSpPr>
          <p:nvPr>
            <p:ph type="body" idx="4"/>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49"/>
        <p:cNvGrpSpPr/>
        <p:nvPr/>
      </p:nvGrpSpPr>
      <p:grpSpPr>
        <a:xfrm>
          <a:off x="0" y="0"/>
          <a:ext cx="0" cy="0"/>
          <a:chOff x="0" y="0"/>
          <a:chExt cx="0" cy="0"/>
        </a:xfrm>
      </p:grpSpPr>
      <p:sp>
        <p:nvSpPr>
          <p:cNvPr id="50" name="Google Shape;50;p13"/>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13"/>
          <p:cNvSpPr txBox="1">
            <a:spLocks noGrp="1"/>
          </p:cNvSpPr>
          <p:nvPr>
            <p:ph type="body" idx="1"/>
          </p:nvPr>
        </p:nvSpPr>
        <p:spPr>
          <a:xfrm>
            <a:off x="45720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2" name="Google Shape;52;p13"/>
          <p:cNvSpPr txBox="1">
            <a:spLocks noGrp="1"/>
          </p:cNvSpPr>
          <p:nvPr>
            <p:ph type="body" idx="2"/>
          </p:nvPr>
        </p:nvSpPr>
        <p:spPr>
          <a:xfrm>
            <a:off x="323964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3" name="Google Shape;53;p13"/>
          <p:cNvSpPr txBox="1">
            <a:spLocks noGrp="1"/>
          </p:cNvSpPr>
          <p:nvPr>
            <p:ph type="body" idx="3"/>
          </p:nvPr>
        </p:nvSpPr>
        <p:spPr>
          <a:xfrm>
            <a:off x="6022080" y="120348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4" name="Google Shape;54;p13"/>
          <p:cNvSpPr txBox="1">
            <a:spLocks noGrp="1"/>
          </p:cNvSpPr>
          <p:nvPr>
            <p:ph type="body" idx="4"/>
          </p:nvPr>
        </p:nvSpPr>
        <p:spPr>
          <a:xfrm>
            <a:off x="45720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5" name="Google Shape;55;p13"/>
          <p:cNvSpPr txBox="1">
            <a:spLocks noGrp="1"/>
          </p:cNvSpPr>
          <p:nvPr>
            <p:ph type="body" idx="5"/>
          </p:nvPr>
        </p:nvSpPr>
        <p:spPr>
          <a:xfrm>
            <a:off x="323964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56" name="Google Shape;56;p13"/>
          <p:cNvSpPr txBox="1">
            <a:spLocks noGrp="1"/>
          </p:cNvSpPr>
          <p:nvPr>
            <p:ph type="body" idx="6"/>
          </p:nvPr>
        </p:nvSpPr>
        <p:spPr>
          <a:xfrm>
            <a:off x="6022080" y="2761920"/>
            <a:ext cx="26496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3"/>
        <p:cNvGrpSpPr/>
        <p:nvPr/>
      </p:nvGrpSpPr>
      <p:grpSpPr>
        <a:xfrm>
          <a:off x="0" y="0"/>
          <a:ext cx="0" cy="0"/>
          <a:chOff x="0" y="0"/>
          <a:chExt cx="0" cy="0"/>
        </a:xfrm>
      </p:grpSpPr>
      <p:sp>
        <p:nvSpPr>
          <p:cNvPr id="14" name="Google Shape;14;p4"/>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4"/>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16"/>
        <p:cNvGrpSpPr/>
        <p:nvPr/>
      </p:nvGrpSpPr>
      <p:grpSpPr>
        <a:xfrm>
          <a:off x="0" y="0"/>
          <a:ext cx="0" cy="0"/>
          <a:chOff x="0" y="0"/>
          <a:chExt cx="0" cy="0"/>
        </a:xfrm>
      </p:grpSpPr>
      <p:sp>
        <p:nvSpPr>
          <p:cNvPr id="17" name="Google Shape;17;p5"/>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5"/>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9" name="Google Shape;19;p5"/>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
        <p:cNvGrpSpPr/>
        <p:nvPr/>
      </p:nvGrpSpPr>
      <p:grpSpPr>
        <a:xfrm>
          <a:off x="0" y="0"/>
          <a:ext cx="0" cy="0"/>
          <a:chOff x="0" y="0"/>
          <a:chExt cx="0" cy="0"/>
        </a:xfrm>
      </p:grpSpPr>
      <p:sp>
        <p:nvSpPr>
          <p:cNvPr id="21" name="Google Shape;21;p6"/>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22"/>
        <p:cNvGrpSpPr/>
        <p:nvPr/>
      </p:nvGrpSpPr>
      <p:grpSpPr>
        <a:xfrm>
          <a:off x="0" y="0"/>
          <a:ext cx="0" cy="0"/>
          <a:chOff x="0" y="0"/>
          <a:chExt cx="0" cy="0"/>
        </a:xfrm>
      </p:grpSpPr>
      <p:sp>
        <p:nvSpPr>
          <p:cNvPr id="23" name="Google Shape;23;p7"/>
          <p:cNvSpPr txBox="1">
            <a:spLocks noGrp="1"/>
          </p:cNvSpPr>
          <p:nvPr>
            <p:ph type="subTitle" idx="1"/>
          </p:nvPr>
        </p:nvSpPr>
        <p:spPr>
          <a:xfrm>
            <a:off x="457200" y="205200"/>
            <a:ext cx="8229240" cy="398124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24"/>
        <p:cNvGrpSpPr/>
        <p:nvPr/>
      </p:nvGrpSpPr>
      <p:grpSpPr>
        <a:xfrm>
          <a:off x="0" y="0"/>
          <a:ext cx="0" cy="0"/>
          <a:chOff x="0" y="0"/>
          <a:chExt cx="0" cy="0"/>
        </a:xfrm>
      </p:grpSpPr>
      <p:sp>
        <p:nvSpPr>
          <p:cNvPr id="25" name="Google Shape;25;p8"/>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8"/>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7" name="Google Shape;27;p8"/>
          <p:cNvSpPr txBox="1">
            <a:spLocks noGrp="1"/>
          </p:cNvSpPr>
          <p:nvPr>
            <p:ph type="body" idx="2"/>
          </p:nvPr>
        </p:nvSpPr>
        <p:spPr>
          <a:xfrm>
            <a:off x="467424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28" name="Google Shape;28;p8"/>
          <p:cNvSpPr txBox="1">
            <a:spLocks noGrp="1"/>
          </p:cNvSpPr>
          <p:nvPr>
            <p:ph type="body" idx="3"/>
          </p:nvPr>
        </p:nvSpPr>
        <p:spPr>
          <a:xfrm>
            <a:off x="45720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29"/>
        <p:cNvGrpSpPr/>
        <p:nvPr/>
      </p:nvGrpSpPr>
      <p:grpSpPr>
        <a:xfrm>
          <a:off x="0" y="0"/>
          <a:ext cx="0" cy="0"/>
          <a:chOff x="0" y="0"/>
          <a:chExt cx="0" cy="0"/>
        </a:xfrm>
      </p:grpSpPr>
      <p:sp>
        <p:nvSpPr>
          <p:cNvPr id="30" name="Google Shape;30;p9"/>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9"/>
          <p:cNvSpPr txBox="1">
            <a:spLocks noGrp="1"/>
          </p:cNvSpPr>
          <p:nvPr>
            <p:ph type="body" idx="1"/>
          </p:nvPr>
        </p:nvSpPr>
        <p:spPr>
          <a:xfrm>
            <a:off x="457200" y="1203480"/>
            <a:ext cx="4015800" cy="298296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2" name="Google Shape;32;p9"/>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3" name="Google Shape;33;p9"/>
          <p:cNvSpPr txBox="1">
            <a:spLocks noGrp="1"/>
          </p:cNvSpPr>
          <p:nvPr>
            <p:ph type="body" idx="3"/>
          </p:nvPr>
        </p:nvSpPr>
        <p:spPr>
          <a:xfrm>
            <a:off x="4674240" y="276192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10"/>
          <p:cNvSpPr txBox="1">
            <a:spLocks noGrp="1"/>
          </p:cNvSpPr>
          <p:nvPr>
            <p:ph type="body" idx="1"/>
          </p:nvPr>
        </p:nvSpPr>
        <p:spPr>
          <a:xfrm>
            <a:off x="45720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7" name="Google Shape;37;p10"/>
          <p:cNvSpPr txBox="1">
            <a:spLocks noGrp="1"/>
          </p:cNvSpPr>
          <p:nvPr>
            <p:ph type="body" idx="2"/>
          </p:nvPr>
        </p:nvSpPr>
        <p:spPr>
          <a:xfrm>
            <a:off x="4674240" y="1203480"/>
            <a:ext cx="401580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38" name="Google Shape;38;p10"/>
          <p:cNvSpPr txBox="1">
            <a:spLocks noGrp="1"/>
          </p:cNvSpPr>
          <p:nvPr>
            <p:ph type="body" idx="3"/>
          </p:nvPr>
        </p:nvSpPr>
        <p:spPr>
          <a:xfrm>
            <a:off x="457200" y="2761920"/>
            <a:ext cx="8229240" cy="1422720"/>
          </a:xfrm>
          <a:prstGeom prst="rect">
            <a:avLst/>
          </a:prstGeom>
          <a:noFill/>
          <a:ln>
            <a:noFill/>
          </a:ln>
        </p:spPr>
        <p:txBody>
          <a:bodyPr spcFirstLastPara="1" wrap="square" lIns="0" tIns="0" rIns="0" bIns="0" anchor="t" anchorCtr="0">
            <a:normAutofit/>
          </a:bodyPr>
          <a:lstStyle>
            <a:lvl1pPr marL="457200" lvl="0" indent="-228600" algn="l">
              <a:spcBef>
                <a:spcPts val="0"/>
              </a:spcBef>
              <a:spcAft>
                <a:spcPts val="0"/>
              </a:spcAft>
              <a:buSzPts val="1400"/>
              <a:buNone/>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pic>
        <p:nvPicPr>
          <p:cNvPr id="6" name="Google Shape;6;p1"/>
          <p:cNvPicPr preferRelativeResize="0"/>
          <p:nvPr/>
        </p:nvPicPr>
        <p:blipFill rotWithShape="1">
          <a:blip r:embed="rId14">
            <a:alphaModFix/>
          </a:blip>
          <a:srcRect/>
          <a:stretch/>
        </p:blipFill>
        <p:spPr>
          <a:xfrm>
            <a:off x="8165520" y="95760"/>
            <a:ext cx="845280" cy="379440"/>
          </a:xfrm>
          <a:prstGeom prst="rect">
            <a:avLst/>
          </a:prstGeom>
          <a:noFill/>
          <a:ln>
            <a:noFill/>
          </a:ln>
        </p:spPr>
      </p:pic>
      <p:sp>
        <p:nvSpPr>
          <p:cNvPr id="7" name="Google Shape;7;p1"/>
          <p:cNvSpPr txBox="1">
            <a:spLocks noGrp="1"/>
          </p:cNvSpPr>
          <p:nvPr>
            <p:ph type="title"/>
          </p:nvPr>
        </p:nvSpPr>
        <p:spPr>
          <a:xfrm>
            <a:off x="457200" y="205200"/>
            <a:ext cx="8229240" cy="858600"/>
          </a:xfrm>
          <a:prstGeom prst="rect">
            <a:avLst/>
          </a:prstGeom>
          <a:noFill/>
          <a:ln>
            <a:noFill/>
          </a:ln>
        </p:spPr>
        <p:txBody>
          <a:bodyPr spcFirstLastPara="1" wrap="square" lIns="0" tIns="0" rIns="0" bIns="0" anchor="ctr" anchorCtr="0">
            <a:noAutofit/>
          </a:bodyPr>
          <a:lstStyle>
            <a:lvl1pPr marR="0" lvl="0" algn="l" rtl="0">
              <a:spcBef>
                <a:spcPts val="0"/>
              </a:spcBef>
              <a:spcAft>
                <a:spcPts val="0"/>
              </a:spcAft>
              <a:buSzPts val="1400"/>
              <a:buNone/>
              <a:defRPr sz="1800" b="0" i="0" u="none" strike="noStrike" cap="none"/>
            </a:lvl1pPr>
            <a:lvl2pPr marR="0" lvl="1" algn="l" rtl="0">
              <a:spcBef>
                <a:spcPts val="0"/>
              </a:spcBef>
              <a:spcAft>
                <a:spcPts val="0"/>
              </a:spcAft>
              <a:buSzPts val="1400"/>
              <a:buNone/>
              <a:defRPr sz="1800" b="0" i="0" u="none" strike="noStrike" cap="none"/>
            </a:lvl2pPr>
            <a:lvl3pPr marR="0" lvl="2" algn="l" rtl="0">
              <a:spcBef>
                <a:spcPts val="0"/>
              </a:spcBef>
              <a:spcAft>
                <a:spcPts val="0"/>
              </a:spcAft>
              <a:buSzPts val="1400"/>
              <a:buNone/>
              <a:defRPr sz="1800" b="0" i="0" u="none" strike="noStrike" cap="none"/>
            </a:lvl3pPr>
            <a:lvl4pPr marR="0" lvl="3" algn="l" rtl="0">
              <a:spcBef>
                <a:spcPts val="0"/>
              </a:spcBef>
              <a:spcAft>
                <a:spcPts val="0"/>
              </a:spcAft>
              <a:buSzPts val="1400"/>
              <a:buNone/>
              <a:defRPr sz="1800" b="0" i="0" u="none" strike="noStrike" cap="none"/>
            </a:lvl4pPr>
            <a:lvl5pPr marR="0" lvl="4" algn="l" rtl="0">
              <a:spcBef>
                <a:spcPts val="0"/>
              </a:spcBef>
              <a:spcAft>
                <a:spcPts val="0"/>
              </a:spcAft>
              <a:buSzPts val="1400"/>
              <a:buNone/>
              <a:defRPr sz="1800" b="0" i="0" u="none" strike="noStrike" cap="none"/>
            </a:lvl5pPr>
            <a:lvl6pPr marR="0" lvl="5" algn="l" rtl="0">
              <a:spcBef>
                <a:spcPts val="0"/>
              </a:spcBef>
              <a:spcAft>
                <a:spcPts val="0"/>
              </a:spcAft>
              <a:buSzPts val="1400"/>
              <a:buNone/>
              <a:defRPr sz="1800" b="0" i="0" u="none" strike="noStrike" cap="none"/>
            </a:lvl6pPr>
            <a:lvl7pPr marR="0" lvl="6" algn="l" rtl="0">
              <a:spcBef>
                <a:spcPts val="0"/>
              </a:spcBef>
              <a:spcAft>
                <a:spcPts val="0"/>
              </a:spcAft>
              <a:buSzPts val="1400"/>
              <a:buNone/>
              <a:defRPr sz="1800" b="0" i="0" u="none" strike="noStrike" cap="none"/>
            </a:lvl7pPr>
            <a:lvl8pPr marR="0" lvl="7" algn="l" rtl="0">
              <a:spcBef>
                <a:spcPts val="0"/>
              </a:spcBef>
              <a:spcAft>
                <a:spcPts val="0"/>
              </a:spcAft>
              <a:buSzPts val="1400"/>
              <a:buNone/>
              <a:defRPr sz="1800" b="0" i="0" u="none" strike="noStrike" cap="none"/>
            </a:lvl8pPr>
            <a:lvl9pPr marR="0" lvl="8" algn="l" rtl="0">
              <a:spcBef>
                <a:spcPts val="0"/>
              </a:spcBef>
              <a:spcAft>
                <a:spcPts val="0"/>
              </a:spcAft>
              <a:buSzPts val="1400"/>
              <a:buNone/>
              <a:defRPr sz="1800" b="0" i="0" u="none" strike="noStrike" cap="none"/>
            </a:lvl9pPr>
          </a:lstStyle>
          <a:p>
            <a:endParaRPr/>
          </a:p>
        </p:txBody>
      </p:sp>
      <p:sp>
        <p:nvSpPr>
          <p:cNvPr id="8" name="Google Shape;8;p1"/>
          <p:cNvSpPr txBox="1">
            <a:spLocks noGrp="1"/>
          </p:cNvSpPr>
          <p:nvPr>
            <p:ph type="body" idx="1"/>
          </p:nvPr>
        </p:nvSpPr>
        <p:spPr>
          <a:xfrm>
            <a:off x="457200" y="1203480"/>
            <a:ext cx="8229240" cy="2982960"/>
          </a:xfrm>
          <a:prstGeom prst="rect">
            <a:avLst/>
          </a:prstGeom>
          <a:noFill/>
          <a:ln>
            <a:noFill/>
          </a:ln>
        </p:spPr>
        <p:txBody>
          <a:bodyPr spcFirstLastPara="1" wrap="square" lIns="0" tIns="0" rIns="0" bIns="0" anchor="t" anchorCtr="0">
            <a:normAutofit/>
          </a:bodyPr>
          <a:lstStyle>
            <a:lvl1pPr marL="457200" marR="0" lvl="0" indent="-228600" algn="l" rtl="0">
              <a:spcBef>
                <a:spcPts val="0"/>
              </a:spcBef>
              <a:spcAft>
                <a:spcPts val="0"/>
              </a:spcAft>
              <a:buSzPts val="1400"/>
              <a:buNone/>
              <a:defRPr sz="1800" b="0" i="0" u="none" strike="noStrike" cap="none"/>
            </a:lvl1pPr>
            <a:lvl2pPr marL="914400" marR="0" lvl="1" indent="-228600" algn="l" rtl="0">
              <a:spcBef>
                <a:spcPts val="0"/>
              </a:spcBef>
              <a:spcAft>
                <a:spcPts val="0"/>
              </a:spcAft>
              <a:buSzPts val="1400"/>
              <a:buNone/>
              <a:defRPr sz="1800" b="0" i="0" u="none" strike="noStrike" cap="none"/>
            </a:lvl2pPr>
            <a:lvl3pPr marL="1371600" marR="0" lvl="2" indent="-228600" algn="l" rtl="0">
              <a:spcBef>
                <a:spcPts val="0"/>
              </a:spcBef>
              <a:spcAft>
                <a:spcPts val="0"/>
              </a:spcAft>
              <a:buSzPts val="1400"/>
              <a:buNone/>
              <a:defRPr sz="1800" b="0" i="0" u="none" strike="noStrike" cap="none"/>
            </a:lvl3pPr>
            <a:lvl4pPr marL="1828800" marR="0" lvl="3" indent="-228600" algn="l" rtl="0">
              <a:spcBef>
                <a:spcPts val="0"/>
              </a:spcBef>
              <a:spcAft>
                <a:spcPts val="0"/>
              </a:spcAft>
              <a:buSzPts val="1400"/>
              <a:buNone/>
              <a:defRPr sz="1800" b="0" i="0" u="none" strike="noStrike" cap="none"/>
            </a:lvl4pPr>
            <a:lvl5pPr marL="2286000" marR="0" lvl="4" indent="-228600" algn="l" rtl="0">
              <a:spcBef>
                <a:spcPts val="0"/>
              </a:spcBef>
              <a:spcAft>
                <a:spcPts val="0"/>
              </a:spcAft>
              <a:buSzPts val="1400"/>
              <a:buNone/>
              <a:defRPr sz="1800" b="0" i="0" u="none" strike="noStrike" cap="none"/>
            </a:lvl5pPr>
            <a:lvl6pPr marL="2743200" marR="0" lvl="5" indent="-228600" algn="l" rtl="0">
              <a:spcBef>
                <a:spcPts val="0"/>
              </a:spcBef>
              <a:spcAft>
                <a:spcPts val="0"/>
              </a:spcAft>
              <a:buSzPts val="1400"/>
              <a:buNone/>
              <a:defRPr sz="1800" b="0" i="0" u="none" strike="noStrike" cap="none"/>
            </a:lvl6pPr>
            <a:lvl7pPr marL="3200400" marR="0" lvl="6" indent="-228600" algn="l" rtl="0">
              <a:spcBef>
                <a:spcPts val="0"/>
              </a:spcBef>
              <a:spcAft>
                <a:spcPts val="0"/>
              </a:spcAft>
              <a:buSzPts val="1400"/>
              <a:buNone/>
              <a:defRPr sz="1800" b="0" i="0" u="none" strike="noStrike" cap="none"/>
            </a:lvl7pPr>
            <a:lvl8pPr marL="3657600" marR="0" lvl="7" indent="-228600" algn="l" rtl="0">
              <a:spcBef>
                <a:spcPts val="0"/>
              </a:spcBef>
              <a:spcAft>
                <a:spcPts val="0"/>
              </a:spcAft>
              <a:buSzPts val="1400"/>
              <a:buNone/>
              <a:defRPr sz="1800" b="0" i="0" u="none" strike="noStrike" cap="none"/>
            </a:lvl8pPr>
            <a:lvl9pPr marL="4114800" marR="0" lvl="8" indent="-228600" algn="l" rtl="0">
              <a:spcBef>
                <a:spcPts val="0"/>
              </a:spcBef>
              <a:spcAft>
                <a:spcPts val="0"/>
              </a:spcAft>
              <a:buSzPts val="1400"/>
              <a:buNone/>
              <a:defRPr sz="1800" b="0" i="0" u="none" strike="noStrike" cap="none"/>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5.xml"/><Relationship Id="rId1" Type="http://schemas.openxmlformats.org/officeDocument/2006/relationships/slideLayout" Target="../slideLayouts/slideLayout1.xml"/><Relationship Id="rId5" Type="http://schemas.openxmlformats.org/officeDocument/2006/relationships/image" Target="../media/image18.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2.xml"/><Relationship Id="rId1" Type="http://schemas.openxmlformats.org/officeDocument/2006/relationships/slideLayout" Target="../slideLayouts/slideLayout1.xml"/><Relationship Id="rId5" Type="http://schemas.openxmlformats.org/officeDocument/2006/relationships/image" Target="../media/image24.png"/><Relationship Id="rId4" Type="http://schemas.openxmlformats.org/officeDocument/2006/relationships/image" Target="../media/image23.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0"/>
        <p:cNvGrpSpPr/>
        <p:nvPr/>
      </p:nvGrpSpPr>
      <p:grpSpPr>
        <a:xfrm>
          <a:off x="0" y="0"/>
          <a:ext cx="0" cy="0"/>
          <a:chOff x="0" y="0"/>
          <a:chExt cx="0" cy="0"/>
        </a:xfrm>
      </p:grpSpPr>
      <p:sp>
        <p:nvSpPr>
          <p:cNvPr id="61" name="Google Shape;61;p14"/>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Introdução ao Desenvolvimento Moderno de Software</a:t>
            </a:r>
            <a:endParaRPr sz="4000" b="0" i="0" u="none" strike="noStrike" cap="none">
              <a:latin typeface="Arial"/>
              <a:ea typeface="Arial"/>
              <a:cs typeface="Arial"/>
              <a:sym typeface="Arial"/>
            </a:endParaRPr>
          </a:p>
        </p:txBody>
      </p:sp>
      <p:sp>
        <p:nvSpPr>
          <p:cNvPr id="62" name="Google Shape;62;p14"/>
          <p:cNvSpPr txBox="1"/>
          <p:nvPr/>
        </p:nvSpPr>
        <p:spPr>
          <a:xfrm>
            <a:off x="672450" y="2897250"/>
            <a:ext cx="3770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Denilson Bonatti</a:t>
            </a:r>
            <a:endParaRPr/>
          </a:p>
          <a:p>
            <a:pPr marL="0" lvl="0" indent="0" algn="l" rtl="0">
              <a:spcBef>
                <a:spcPts val="0"/>
              </a:spcBef>
              <a:spcAft>
                <a:spcPts val="0"/>
              </a:spcAft>
              <a:buNone/>
            </a:pPr>
            <a:r>
              <a:rPr lang="en-US"/>
              <a:t>Tech Lead - DIO</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2"/>
        <p:cNvGrpSpPr/>
        <p:nvPr/>
      </p:nvGrpSpPr>
      <p:grpSpPr>
        <a:xfrm>
          <a:off x="0" y="0"/>
          <a:ext cx="0" cy="0"/>
          <a:chOff x="0" y="0"/>
          <a:chExt cx="0" cy="0"/>
        </a:xfrm>
      </p:grpSpPr>
      <p:sp>
        <p:nvSpPr>
          <p:cNvPr id="123" name="Google Shape;123;p23"/>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UI Design (User Interface)</a:t>
            </a:r>
            <a:endParaRPr sz="4000" b="0" strike="noStrike">
              <a:latin typeface="Arial"/>
              <a:ea typeface="Arial"/>
              <a:cs typeface="Arial"/>
              <a:sym typeface="Arial"/>
            </a:endParaRPr>
          </a:p>
        </p:txBody>
      </p:sp>
      <p:sp>
        <p:nvSpPr>
          <p:cNvPr id="124" name="Google Shape;124;p23"/>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25" name="Google Shape;125;p23"/>
          <p:cNvSpPr/>
          <p:nvPr/>
        </p:nvSpPr>
        <p:spPr>
          <a:xfrm>
            <a:off x="522000" y="2625425"/>
            <a:ext cx="7926600" cy="766500"/>
          </a:xfrm>
          <a:prstGeom prst="rect">
            <a:avLst/>
          </a:prstGeom>
          <a:noFill/>
          <a:ln>
            <a:noFill/>
          </a:ln>
        </p:spPr>
        <p:txBody>
          <a:bodyPr spcFirstLastPara="1" wrap="square" lIns="91425" tIns="91425" rIns="91425" bIns="91425" anchor="ctr" anchorCtr="0">
            <a:noAutofit/>
          </a:bodyPr>
          <a:lstStyle/>
          <a:p>
            <a:pPr marL="76319" marR="0" lvl="0" indent="0" algn="just"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O designer de interface do usuário é o profissional responsável em criar o que o usuário irá ver e utilizar o produto. Este profissional entende padrões visuais que podem ajudar o usuário na experiência de utilização do software.</a:t>
            </a:r>
            <a:endParaRPr sz="2400">
              <a:solidFill>
                <a:srgbClr val="181818"/>
              </a:solidFill>
              <a:latin typeface="Calibri"/>
              <a:ea typeface="Calibri"/>
              <a:cs typeface="Calibri"/>
              <a:sym typeface="Calibri"/>
            </a:endParaRPr>
          </a:p>
          <a:p>
            <a:pPr marL="76319" marR="0" lvl="0" indent="0" algn="just" rtl="0">
              <a:lnSpc>
                <a:spcPct val="100000"/>
              </a:lnSpc>
              <a:spcBef>
                <a:spcPts val="0"/>
              </a:spcBef>
              <a:spcAft>
                <a:spcPts val="0"/>
              </a:spcAft>
              <a:buSzPts val="1100"/>
              <a:buFont typeface="Arial"/>
              <a:buNone/>
            </a:pPr>
            <a:r>
              <a:rPr lang="en-US" sz="2400" b="1">
                <a:solidFill>
                  <a:srgbClr val="181818"/>
                </a:solidFill>
                <a:latin typeface="Calibri"/>
                <a:ea typeface="Calibri"/>
                <a:cs typeface="Calibri"/>
                <a:sym typeface="Calibri"/>
              </a:rPr>
              <a:t>Profissional focado em cores, tipografia, microinterações e estilos.</a:t>
            </a:r>
            <a:endParaRPr sz="2400" b="1">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29"/>
        <p:cNvGrpSpPr/>
        <p:nvPr/>
      </p:nvGrpSpPr>
      <p:grpSpPr>
        <a:xfrm>
          <a:off x="0" y="0"/>
          <a:ext cx="0" cy="0"/>
          <a:chOff x="0" y="0"/>
          <a:chExt cx="0" cy="0"/>
        </a:xfrm>
      </p:grpSpPr>
      <p:sp>
        <p:nvSpPr>
          <p:cNvPr id="130" name="Google Shape;130;p2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UI Design (User Interface)</a:t>
            </a:r>
            <a:endParaRPr sz="4000" b="0" strike="noStrike">
              <a:latin typeface="Arial"/>
              <a:ea typeface="Arial"/>
              <a:cs typeface="Arial"/>
              <a:sym typeface="Arial"/>
            </a:endParaRPr>
          </a:p>
        </p:txBody>
      </p:sp>
      <p:sp>
        <p:nvSpPr>
          <p:cNvPr id="131" name="Google Shape;131;p24"/>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32" name="Google Shape;132;p24"/>
          <p:cNvSpPr/>
          <p:nvPr/>
        </p:nvSpPr>
        <p:spPr>
          <a:xfrm>
            <a:off x="522000" y="2625425"/>
            <a:ext cx="3519900" cy="766500"/>
          </a:xfrm>
          <a:prstGeom prst="rect">
            <a:avLst/>
          </a:prstGeom>
          <a:noFill/>
          <a:ln>
            <a:noFill/>
          </a:ln>
        </p:spPr>
        <p:txBody>
          <a:bodyPr spcFirstLastPara="1" wrap="square" lIns="91425" tIns="91425" rIns="91425" bIns="91425" anchor="ctr" anchorCtr="0">
            <a:noAutofit/>
          </a:bodyPr>
          <a:lstStyle/>
          <a:p>
            <a:pPr marL="76319" marR="0" lvl="0" indent="0" algn="just"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UI designer, ou designer de interface do usuário, promove a criação e o desenvolvimento da interface explorada pelo usuário em um produto ou serviço.</a:t>
            </a:r>
            <a:endParaRPr sz="2400" b="1">
              <a:solidFill>
                <a:srgbClr val="181818"/>
              </a:solidFill>
              <a:latin typeface="Calibri"/>
              <a:ea typeface="Calibri"/>
              <a:cs typeface="Calibri"/>
              <a:sym typeface="Calibri"/>
            </a:endParaRPr>
          </a:p>
        </p:txBody>
      </p:sp>
      <p:pic>
        <p:nvPicPr>
          <p:cNvPr id="133" name="Google Shape;133;p24"/>
          <p:cNvPicPr preferRelativeResize="0"/>
          <p:nvPr/>
        </p:nvPicPr>
        <p:blipFill>
          <a:blip r:embed="rId3">
            <a:alphaModFix/>
          </a:blip>
          <a:stretch>
            <a:fillRect/>
          </a:stretch>
        </p:blipFill>
        <p:spPr>
          <a:xfrm>
            <a:off x="4230000" y="1573677"/>
            <a:ext cx="4654848" cy="1224960"/>
          </a:xfrm>
          <a:prstGeom prst="rect">
            <a:avLst/>
          </a:prstGeom>
          <a:noFill/>
          <a:ln>
            <a:noFill/>
          </a:ln>
        </p:spPr>
      </p:pic>
      <p:pic>
        <p:nvPicPr>
          <p:cNvPr id="134" name="Google Shape;134;p24"/>
          <p:cNvPicPr preferRelativeResize="0"/>
          <p:nvPr/>
        </p:nvPicPr>
        <p:blipFill>
          <a:blip r:embed="rId4">
            <a:alphaModFix/>
          </a:blip>
          <a:stretch>
            <a:fillRect/>
          </a:stretch>
        </p:blipFill>
        <p:spPr>
          <a:xfrm>
            <a:off x="5120100" y="3019820"/>
            <a:ext cx="3519900" cy="198108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38"/>
        <p:cNvGrpSpPr/>
        <p:nvPr/>
      </p:nvGrpSpPr>
      <p:grpSpPr>
        <a:xfrm>
          <a:off x="0" y="0"/>
          <a:ext cx="0" cy="0"/>
          <a:chOff x="0" y="0"/>
          <a:chExt cx="0" cy="0"/>
        </a:xfrm>
      </p:grpSpPr>
      <p:pic>
        <p:nvPicPr>
          <p:cNvPr id="139" name="Google Shape;139;p25"/>
          <p:cNvPicPr preferRelativeResize="0"/>
          <p:nvPr/>
        </p:nvPicPr>
        <p:blipFill>
          <a:blip r:embed="rId3">
            <a:alphaModFix/>
          </a:blip>
          <a:stretch>
            <a:fillRect/>
          </a:stretch>
        </p:blipFill>
        <p:spPr>
          <a:xfrm>
            <a:off x="281175" y="873613"/>
            <a:ext cx="8210250" cy="35679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43"/>
        <p:cNvGrpSpPr/>
        <p:nvPr/>
      </p:nvGrpSpPr>
      <p:grpSpPr>
        <a:xfrm>
          <a:off x="0" y="0"/>
          <a:ext cx="0" cy="0"/>
          <a:chOff x="0" y="0"/>
          <a:chExt cx="0" cy="0"/>
        </a:xfrm>
      </p:grpSpPr>
      <p:sp>
        <p:nvSpPr>
          <p:cNvPr id="144" name="Google Shape;144;p2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Ferramentas utilizadas</a:t>
            </a:r>
            <a:endParaRPr sz="4000" b="0" strike="noStrike">
              <a:latin typeface="Arial"/>
              <a:ea typeface="Arial"/>
              <a:cs typeface="Arial"/>
              <a:sym typeface="Arial"/>
            </a:endParaRPr>
          </a:p>
        </p:txBody>
      </p:sp>
      <p:sp>
        <p:nvSpPr>
          <p:cNvPr id="145" name="Google Shape;145;p26"/>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46" name="Google Shape;146;p26"/>
          <p:cNvSpPr/>
          <p:nvPr/>
        </p:nvSpPr>
        <p:spPr>
          <a:xfrm>
            <a:off x="522000" y="2625425"/>
            <a:ext cx="3519900" cy="766500"/>
          </a:xfrm>
          <a:prstGeom prst="rect">
            <a:avLst/>
          </a:prstGeom>
          <a:noFill/>
          <a:ln>
            <a:noFill/>
          </a:ln>
        </p:spPr>
        <p:txBody>
          <a:bodyPr spcFirstLastPara="1" wrap="square" lIns="91425" tIns="91425" rIns="91425" bIns="91425" anchor="ctr" anchorCtr="0">
            <a:noAutofit/>
          </a:bodyPr>
          <a:lstStyle/>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Invision</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Visio</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Adobe XD</a:t>
            </a:r>
            <a:endParaRPr sz="2400">
              <a:solidFill>
                <a:srgbClr val="181818"/>
              </a:solidFill>
              <a:latin typeface="Calibri"/>
              <a:ea typeface="Calibri"/>
              <a:cs typeface="Calibri"/>
              <a:sym typeface="Calibri"/>
            </a:endParaRPr>
          </a:p>
          <a:p>
            <a:pPr marL="457200" marR="0" lvl="0" indent="-381000" algn="just" rtl="0">
              <a:lnSpc>
                <a:spcPct val="100000"/>
              </a:lnSpc>
              <a:spcBef>
                <a:spcPts val="0"/>
              </a:spcBef>
              <a:spcAft>
                <a:spcPts val="0"/>
              </a:spcAft>
              <a:buClr>
                <a:srgbClr val="181818"/>
              </a:buClr>
              <a:buSzPts val="2400"/>
              <a:buFont typeface="Calibri"/>
              <a:buAutoNum type="arabicPeriod"/>
            </a:pPr>
            <a:r>
              <a:rPr lang="en-US" sz="2400">
                <a:solidFill>
                  <a:srgbClr val="181818"/>
                </a:solidFill>
                <a:latin typeface="Calibri"/>
                <a:ea typeface="Calibri"/>
                <a:cs typeface="Calibri"/>
                <a:sym typeface="Calibri"/>
              </a:rPr>
              <a:t>Figma</a:t>
            </a:r>
            <a:endParaRPr sz="2400">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0"/>
        <p:cNvGrpSpPr/>
        <p:nvPr/>
      </p:nvGrpSpPr>
      <p:grpSpPr>
        <a:xfrm>
          <a:off x="0" y="0"/>
          <a:ext cx="0" cy="0"/>
          <a:chOff x="0" y="0"/>
          <a:chExt cx="0" cy="0"/>
        </a:xfrm>
      </p:grpSpPr>
      <p:sp>
        <p:nvSpPr>
          <p:cNvPr id="151" name="Google Shape;151;p2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152" name="Google Shape;152;p27"/>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153" name="Google Shape;153;p27"/>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154" name="Google Shape;154;p27"/>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58"/>
        <p:cNvGrpSpPr/>
        <p:nvPr/>
      </p:nvGrpSpPr>
      <p:grpSpPr>
        <a:xfrm>
          <a:off x="0" y="0"/>
          <a:ext cx="0" cy="0"/>
          <a:chOff x="0" y="0"/>
          <a:chExt cx="0" cy="0"/>
        </a:xfrm>
      </p:grpSpPr>
      <p:sp>
        <p:nvSpPr>
          <p:cNvPr id="159" name="Google Shape;159;p28"/>
          <p:cNvSpPr/>
          <p:nvPr/>
        </p:nvSpPr>
        <p:spPr>
          <a:xfrm>
            <a:off x="565560" y="636480"/>
            <a:ext cx="740988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Front End</a:t>
            </a:r>
            <a:endParaRPr sz="4000" b="0" strike="noStrike">
              <a:latin typeface="Arial"/>
              <a:ea typeface="Arial"/>
              <a:cs typeface="Arial"/>
              <a:sym typeface="Arial"/>
            </a:endParaRPr>
          </a:p>
        </p:txBody>
      </p:sp>
      <p:sp>
        <p:nvSpPr>
          <p:cNvPr id="160" name="Google Shape;160;p28"/>
          <p:cNvSpPr/>
          <p:nvPr/>
        </p:nvSpPr>
        <p:spPr>
          <a:xfrm>
            <a:off x="540000" y="2189025"/>
            <a:ext cx="8100000" cy="20889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a:t>O desenvolvedor Front End é que programa a parte visual de um site ou aplicativo, ou seja, aquilo que conseguimos interagir. Quem trabalha com Front End é responsável por desenvolver por meio de código uma interface gráfica, normalmente com as tecnologias base da Web (HTML, CSS e JavaScript).</a:t>
            </a: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4"/>
        <p:cNvGrpSpPr/>
        <p:nvPr/>
      </p:nvGrpSpPr>
      <p:grpSpPr>
        <a:xfrm>
          <a:off x="0" y="0"/>
          <a:ext cx="0" cy="0"/>
          <a:chOff x="0" y="0"/>
          <a:chExt cx="0" cy="0"/>
        </a:xfrm>
      </p:grpSpPr>
      <p:sp>
        <p:nvSpPr>
          <p:cNvPr id="165" name="Google Shape;165;p29"/>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Onde que eu crio os códigos?</a:t>
            </a:r>
            <a:endParaRPr sz="4000" b="0" strike="noStrike">
              <a:latin typeface="Arial"/>
              <a:ea typeface="Arial"/>
              <a:cs typeface="Arial"/>
              <a:sym typeface="Arial"/>
            </a:endParaRPr>
          </a:p>
        </p:txBody>
      </p:sp>
      <p:sp>
        <p:nvSpPr>
          <p:cNvPr id="166" name="Google Shape;166;p29"/>
          <p:cNvSpPr/>
          <p:nvPr/>
        </p:nvSpPr>
        <p:spPr>
          <a:xfrm>
            <a:off x="540000" y="2189025"/>
            <a:ext cx="8100000" cy="2659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a:t>Em um IDE!</a:t>
            </a:r>
            <a:endParaRPr sz="2400" b="1"/>
          </a:p>
          <a:p>
            <a:pPr marL="0" lvl="0" indent="0" algn="l" rtl="0">
              <a:spcBef>
                <a:spcPts val="0"/>
              </a:spcBef>
              <a:spcAft>
                <a:spcPts val="0"/>
              </a:spcAft>
              <a:buNone/>
            </a:pPr>
            <a:endParaRPr sz="2400"/>
          </a:p>
          <a:p>
            <a:pPr marL="0" lvl="0" indent="0" algn="l" rtl="0">
              <a:spcBef>
                <a:spcPts val="0"/>
              </a:spcBef>
              <a:spcAft>
                <a:spcPts val="0"/>
              </a:spcAft>
              <a:buClr>
                <a:schemeClr val="dk1"/>
              </a:buClr>
              <a:buSzPts val="1100"/>
              <a:buFont typeface="Arial"/>
              <a:buNone/>
            </a:pPr>
            <a:r>
              <a:rPr lang="en-US" sz="2400"/>
              <a:t>Um ambiente de desenvolvimento integrado (IDE) é um software para criar aplicações que combina ferramentas comuns de desenvolvimento em uma única interface gráfica do usuário (GUI). </a:t>
            </a:r>
            <a:endParaRPr sz="24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0"/>
        <p:cNvGrpSpPr/>
        <p:nvPr/>
      </p:nvGrpSpPr>
      <p:grpSpPr>
        <a:xfrm>
          <a:off x="0" y="0"/>
          <a:ext cx="0" cy="0"/>
          <a:chOff x="0" y="0"/>
          <a:chExt cx="0" cy="0"/>
        </a:xfrm>
      </p:grpSpPr>
      <p:sp>
        <p:nvSpPr>
          <p:cNvPr id="171" name="Google Shape;171;p30"/>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Mas o que são os frameworks?</a:t>
            </a:r>
            <a:endParaRPr sz="4000" b="0" strike="noStrike">
              <a:latin typeface="Arial"/>
              <a:ea typeface="Arial"/>
              <a:cs typeface="Arial"/>
              <a:sym typeface="Arial"/>
            </a:endParaRPr>
          </a:p>
        </p:txBody>
      </p:sp>
      <p:sp>
        <p:nvSpPr>
          <p:cNvPr id="172" name="Google Shape;172;p30"/>
          <p:cNvSpPr/>
          <p:nvPr/>
        </p:nvSpPr>
        <p:spPr>
          <a:xfrm>
            <a:off x="540000" y="2270413"/>
            <a:ext cx="8100000" cy="1815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b="1"/>
              <a:t>Framework é, de forma básica, um facilitador.</a:t>
            </a:r>
            <a:endParaRPr sz="1800" b="1"/>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Clr>
                <a:schemeClr val="dk1"/>
              </a:buClr>
              <a:buSzPts val="1100"/>
              <a:buFont typeface="Arial"/>
              <a:buNone/>
            </a:pPr>
            <a:r>
              <a:rPr lang="en-US" sz="1800"/>
              <a:t>Ele traz diversas soluções já pré-definidas, que descomplicam o trabalho dos profissionais no desenvolvimento de aplicativos e outros projetos digitais.</a:t>
            </a:r>
            <a:endParaRPr sz="1800"/>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None/>
            </a:pPr>
            <a:r>
              <a:rPr lang="en-US" sz="1800"/>
              <a:t>Afinal, a atuação de um programador pode ter muito de criatividade, mas também traz aspectos mecânicos, de repetição de tarefas, que seriam maçantes sem a possibilidade de automatização.</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Exemplos: Angular, Laravel e Vue</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6"/>
        <p:cNvGrpSpPr/>
        <p:nvPr/>
      </p:nvGrpSpPr>
      <p:grpSpPr>
        <a:xfrm>
          <a:off x="0" y="0"/>
          <a:ext cx="0" cy="0"/>
          <a:chOff x="0" y="0"/>
          <a:chExt cx="0" cy="0"/>
        </a:xfrm>
      </p:grpSpPr>
      <p:sp>
        <p:nvSpPr>
          <p:cNvPr id="177" name="Google Shape;177;p31"/>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Back End</a:t>
            </a:r>
            <a:endParaRPr sz="4000" b="0" strike="noStrike">
              <a:latin typeface="Arial"/>
              <a:ea typeface="Arial"/>
              <a:cs typeface="Arial"/>
              <a:sym typeface="Arial"/>
            </a:endParaRPr>
          </a:p>
        </p:txBody>
      </p:sp>
      <p:sp>
        <p:nvSpPr>
          <p:cNvPr id="178" name="Google Shape;178;p31"/>
          <p:cNvSpPr/>
          <p:nvPr/>
        </p:nvSpPr>
        <p:spPr>
          <a:xfrm>
            <a:off x="540000" y="1997127"/>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t>Back End, como o próprio nome sugere, vem da ideia do que tem por trás de uma aplicação. Pode ficar meio abstrato em um primeiro momento, mas pense que para conseguir usar o Facebook no dia a dia, os dados do seu perfil, amigos e publicações precisam estar salvos em algum lugar, sendo esse lugar um banco de dados e processados a partir de lá. </a:t>
            </a:r>
            <a:endParaRPr sz="1800"/>
          </a:p>
          <a:p>
            <a:pPr marL="0" lvl="0" indent="0" algn="l" rtl="0">
              <a:spcBef>
                <a:spcPts val="0"/>
              </a:spcBef>
              <a:spcAft>
                <a:spcPts val="0"/>
              </a:spcAft>
              <a:buNone/>
            </a:pPr>
            <a:endParaRPr sz="1800"/>
          </a:p>
          <a:p>
            <a:pPr marL="0" lvl="0" indent="0" algn="l" rtl="0">
              <a:spcBef>
                <a:spcPts val="0"/>
              </a:spcBef>
              <a:spcAft>
                <a:spcPts val="0"/>
              </a:spcAft>
              <a:buNone/>
            </a:pPr>
            <a:r>
              <a:rPr lang="en-US" sz="1800"/>
              <a:t>O Back End trabalha em boa parte dos casos fazendo a ponte entre os dados que vem do navegador rumo ao banco de dados e vice-versa, sempre aplicando as devidas regras de negócio, validações e garantias em um ambiente onde o usuário final não tenha acesso e possa manipular algo.</a:t>
            </a:r>
            <a:endParaRPr sz="1800"/>
          </a:p>
          <a:p>
            <a:pPr marL="0" lvl="0" indent="0" algn="l" rtl="0">
              <a:spcBef>
                <a:spcPts val="0"/>
              </a:spcBef>
              <a:spcAft>
                <a:spcPts val="0"/>
              </a:spcAft>
              <a:buNone/>
            </a:pPr>
            <a:r>
              <a:rPr lang="en-US" sz="1800"/>
              <a:t>Exemplo: JAVA, PHP e C#</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2"/>
        <p:cNvGrpSpPr/>
        <p:nvPr/>
      </p:nvGrpSpPr>
      <p:grpSpPr>
        <a:xfrm>
          <a:off x="0" y="0"/>
          <a:ext cx="0" cy="0"/>
          <a:chOff x="0" y="0"/>
          <a:chExt cx="0" cy="0"/>
        </a:xfrm>
      </p:grpSpPr>
      <p:sp>
        <p:nvSpPr>
          <p:cNvPr id="183" name="Google Shape;183;p32"/>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O que é uma API?</a:t>
            </a:r>
            <a:endParaRPr sz="4000" b="0" strike="noStrike">
              <a:latin typeface="Arial"/>
              <a:ea typeface="Arial"/>
              <a:cs typeface="Arial"/>
              <a:sym typeface="Arial"/>
            </a:endParaRPr>
          </a:p>
        </p:txBody>
      </p:sp>
      <p:sp>
        <p:nvSpPr>
          <p:cNvPr id="184" name="Google Shape;184;p32"/>
          <p:cNvSpPr/>
          <p:nvPr/>
        </p:nvSpPr>
        <p:spPr>
          <a:xfrm>
            <a:off x="532850" y="2304750"/>
            <a:ext cx="76653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a:t>Acrônimo de Application Programming Interface (interface de programação de aplicativos), um intermediário de software que permite que dois aplicativos conversem entre si. Cada vez que você usa um app como o Facebook, envia uma mensagem instantânea ou verifica a previsão do tempo em seu telefone, você está usando uma API.</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66"/>
        <p:cNvGrpSpPr/>
        <p:nvPr/>
      </p:nvGrpSpPr>
      <p:grpSpPr>
        <a:xfrm>
          <a:off x="0" y="0"/>
          <a:ext cx="0" cy="0"/>
          <a:chOff x="0" y="0"/>
          <a:chExt cx="0" cy="0"/>
        </a:xfrm>
      </p:grpSpPr>
      <p:sp>
        <p:nvSpPr>
          <p:cNvPr id="67" name="Google Shape;67;p15"/>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DIO Bank</a:t>
            </a:r>
            <a:endParaRPr sz="4000" b="0" i="0" u="none" strike="noStrike" cap="none">
              <a:latin typeface="Arial"/>
              <a:ea typeface="Arial"/>
              <a:cs typeface="Arial"/>
              <a:sym typeface="Arial"/>
            </a:endParaRPr>
          </a:p>
        </p:txBody>
      </p:sp>
      <p:pic>
        <p:nvPicPr>
          <p:cNvPr id="68" name="Google Shape;68;p15"/>
          <p:cNvPicPr preferRelativeResize="0"/>
          <p:nvPr/>
        </p:nvPicPr>
        <p:blipFill>
          <a:blip r:embed="rId3">
            <a:alphaModFix/>
          </a:blip>
          <a:stretch>
            <a:fillRect/>
          </a:stretch>
        </p:blipFill>
        <p:spPr>
          <a:xfrm>
            <a:off x="5015674" y="2980850"/>
            <a:ext cx="3528338" cy="1916350"/>
          </a:xfrm>
          <a:prstGeom prst="rect">
            <a:avLst/>
          </a:prstGeom>
          <a:noFill/>
          <a:ln>
            <a:noFill/>
          </a:ln>
        </p:spPr>
      </p:pic>
      <p:sp>
        <p:nvSpPr>
          <p:cNvPr id="69" name="Google Shape;69;p15"/>
          <p:cNvSpPr txBox="1"/>
          <p:nvPr/>
        </p:nvSpPr>
        <p:spPr>
          <a:xfrm>
            <a:off x="1763675" y="603550"/>
            <a:ext cx="38628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pic>
        <p:nvPicPr>
          <p:cNvPr id="70" name="Google Shape;70;p15"/>
          <p:cNvPicPr preferRelativeResize="0"/>
          <p:nvPr/>
        </p:nvPicPr>
        <p:blipFill>
          <a:blip r:embed="rId4">
            <a:alphaModFix/>
          </a:blip>
          <a:stretch>
            <a:fillRect/>
          </a:stretch>
        </p:blipFill>
        <p:spPr>
          <a:xfrm>
            <a:off x="5015675" y="978975"/>
            <a:ext cx="3442397" cy="1916349"/>
          </a:xfrm>
          <a:prstGeom prst="rect">
            <a:avLst/>
          </a:prstGeom>
          <a:noFill/>
          <a:ln>
            <a:noFill/>
          </a:ln>
        </p:spPr>
      </p:pic>
      <p:sp>
        <p:nvSpPr>
          <p:cNvPr id="71" name="Google Shape;71;p15"/>
          <p:cNvSpPr txBox="1"/>
          <p:nvPr/>
        </p:nvSpPr>
        <p:spPr>
          <a:xfrm>
            <a:off x="670600" y="2554975"/>
            <a:ext cx="3983400" cy="1262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a:t>Bancos digitais são instituições financeiras que executam suas atividades de forma 100% online. Ou seja, praticamente tudo que o cliente precisa é feito por um celular via aplicativo ou no computador via Browser.</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88"/>
        <p:cNvGrpSpPr/>
        <p:nvPr/>
      </p:nvGrpSpPr>
      <p:grpSpPr>
        <a:xfrm>
          <a:off x="0" y="0"/>
          <a:ext cx="0" cy="0"/>
          <a:chOff x="0" y="0"/>
          <a:chExt cx="0" cy="0"/>
        </a:xfrm>
      </p:grpSpPr>
      <p:pic>
        <p:nvPicPr>
          <p:cNvPr id="189" name="Google Shape;189;p33"/>
          <p:cNvPicPr preferRelativeResize="0"/>
          <p:nvPr/>
        </p:nvPicPr>
        <p:blipFill rotWithShape="1">
          <a:blip r:embed="rId3">
            <a:alphaModFix/>
          </a:blip>
          <a:srcRect t="49713" b="12365"/>
          <a:stretch/>
        </p:blipFill>
        <p:spPr>
          <a:xfrm>
            <a:off x="765550" y="1523775"/>
            <a:ext cx="7612900" cy="16238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3"/>
        <p:cNvGrpSpPr/>
        <p:nvPr/>
      </p:nvGrpSpPr>
      <p:grpSpPr>
        <a:xfrm>
          <a:off x="0" y="0"/>
          <a:ext cx="0" cy="0"/>
          <a:chOff x="0" y="0"/>
          <a:chExt cx="0" cy="0"/>
        </a:xfrm>
      </p:grpSpPr>
      <p:sp>
        <p:nvSpPr>
          <p:cNvPr id="194" name="Google Shape;194;p3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Desenvolvedor Full Stack</a:t>
            </a:r>
            <a:endParaRPr sz="4000" b="0" strike="noStrike">
              <a:latin typeface="Arial"/>
              <a:ea typeface="Arial"/>
              <a:cs typeface="Arial"/>
              <a:sym typeface="Arial"/>
            </a:endParaRPr>
          </a:p>
        </p:txBody>
      </p:sp>
      <p:sp>
        <p:nvSpPr>
          <p:cNvPr id="195" name="Google Shape;195;p34"/>
          <p:cNvSpPr/>
          <p:nvPr/>
        </p:nvSpPr>
        <p:spPr>
          <a:xfrm>
            <a:off x="522000" y="2011127"/>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a:t>Um Desenvolvedor Full Stack é alguém que trabalha com o Back End do aplicativo, bem como o Front End. Desenvolvedores Full Stack precisam ter algumas habilidades em uma ampla variedade de linguagens de programação.</a:t>
            </a: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99"/>
        <p:cNvGrpSpPr/>
        <p:nvPr/>
      </p:nvGrpSpPr>
      <p:grpSpPr>
        <a:xfrm>
          <a:off x="0" y="0"/>
          <a:ext cx="0" cy="0"/>
          <a:chOff x="0" y="0"/>
          <a:chExt cx="0" cy="0"/>
        </a:xfrm>
      </p:grpSpPr>
      <p:sp>
        <p:nvSpPr>
          <p:cNvPr id="200" name="Google Shape;200;p35"/>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Quality Assurance (QA)</a:t>
            </a:r>
            <a:endParaRPr sz="4000" b="0" strike="noStrike">
              <a:latin typeface="Arial"/>
              <a:ea typeface="Arial"/>
              <a:cs typeface="Arial"/>
              <a:sym typeface="Arial"/>
            </a:endParaRPr>
          </a:p>
        </p:txBody>
      </p:sp>
      <p:sp>
        <p:nvSpPr>
          <p:cNvPr id="201" name="Google Shape;201;p35"/>
          <p:cNvSpPr/>
          <p:nvPr/>
        </p:nvSpPr>
        <p:spPr>
          <a:xfrm>
            <a:off x="522000" y="2354502"/>
            <a:ext cx="8100000" cy="2088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US" sz="1800"/>
              <a:t>QA pode ser definida como um conjunto de ações que as empresas realizam com o objetivo de entregar aos consumidores um produto ou serviço com alto nível de qualidade. No desenvolvimento de software, aplicar os métodos de QA geram confiança e segurança aos clientes, indicando que os seus produtos terão a qualidade esperada na etapa de implantação.</a:t>
            </a:r>
            <a:endParaRPr sz="1800"/>
          </a:p>
          <a:p>
            <a:pPr marL="0" lvl="0" indent="0" algn="l" rtl="0">
              <a:spcBef>
                <a:spcPts val="0"/>
              </a:spcBef>
              <a:spcAft>
                <a:spcPts val="0"/>
              </a:spcAft>
              <a:buClr>
                <a:schemeClr val="dk1"/>
              </a:buClr>
              <a:buSzPts val="1100"/>
              <a:buFont typeface="Arial"/>
              <a:buNone/>
            </a:pPr>
            <a:endParaRPr sz="1800"/>
          </a:p>
          <a:p>
            <a:pPr marL="0" lvl="0" indent="0" algn="l" rtl="0">
              <a:spcBef>
                <a:spcPts val="0"/>
              </a:spcBef>
              <a:spcAft>
                <a:spcPts val="0"/>
              </a:spcAft>
              <a:buClr>
                <a:schemeClr val="dk1"/>
              </a:buClr>
              <a:buSzPts val="1100"/>
              <a:buFont typeface="Arial"/>
              <a:buNone/>
            </a:pPr>
            <a:r>
              <a:rPr lang="en-US" sz="1800"/>
              <a:t>O profissional de Quality Assurance deve ter conhecimento sobre as atividades do projeto, além de ter um perfil analítico. Ele verifica se os padrões de qualidade estão sendo atendidos e se todos os requisitos mínimos esperados no produto serão entregues. </a:t>
            </a:r>
            <a:endParaRPr sz="1800"/>
          </a:p>
          <a:p>
            <a:pPr marL="0" lvl="0" indent="0" algn="l" rtl="0">
              <a:spcBef>
                <a:spcPts val="0"/>
              </a:spcBef>
              <a:spcAft>
                <a:spcPts val="0"/>
              </a:spcAft>
              <a:buNone/>
            </a:pPr>
            <a:endParaRPr sz="180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05"/>
        <p:cNvGrpSpPr/>
        <p:nvPr/>
      </p:nvGrpSpPr>
      <p:grpSpPr>
        <a:xfrm>
          <a:off x="0" y="0"/>
          <a:ext cx="0" cy="0"/>
          <a:chOff x="0" y="0"/>
          <a:chExt cx="0" cy="0"/>
        </a:xfrm>
      </p:grpSpPr>
      <p:sp>
        <p:nvSpPr>
          <p:cNvPr id="206" name="Google Shape;206;p3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207" name="Google Shape;207;p36"/>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208" name="Google Shape;208;p36"/>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209" name="Google Shape;209;p36"/>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13"/>
        <p:cNvGrpSpPr/>
        <p:nvPr/>
      </p:nvGrpSpPr>
      <p:grpSpPr>
        <a:xfrm>
          <a:off x="0" y="0"/>
          <a:ext cx="0" cy="0"/>
          <a:chOff x="0" y="0"/>
          <a:chExt cx="0" cy="0"/>
        </a:xfrm>
      </p:grpSpPr>
      <p:sp>
        <p:nvSpPr>
          <p:cNvPr id="214" name="Google Shape;214;p3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Modelo Cliente-Servidor</a:t>
            </a:r>
            <a:endParaRPr sz="4000" b="0" strike="noStrike">
              <a:latin typeface="Arial"/>
              <a:ea typeface="Arial"/>
              <a:cs typeface="Arial"/>
              <a:sym typeface="Arial"/>
            </a:endParaRPr>
          </a:p>
        </p:txBody>
      </p:sp>
      <p:sp>
        <p:nvSpPr>
          <p:cNvPr id="215" name="Google Shape;215;p37"/>
          <p:cNvSpPr/>
          <p:nvPr/>
        </p:nvSpPr>
        <p:spPr>
          <a:xfrm>
            <a:off x="540000" y="3196440"/>
            <a:ext cx="81000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sp>
        <p:nvSpPr>
          <p:cNvPr id="216" name="Google Shape;216;p37"/>
          <p:cNvSpPr txBox="1"/>
          <p:nvPr/>
        </p:nvSpPr>
        <p:spPr>
          <a:xfrm>
            <a:off x="608100" y="1645375"/>
            <a:ext cx="3755700" cy="2616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Clr>
                <a:schemeClr val="dk1"/>
              </a:buClr>
              <a:buSzPts val="1100"/>
              <a:buFont typeface="Arial"/>
              <a:buNone/>
            </a:pPr>
            <a:r>
              <a:rPr lang="en-US" sz="1800"/>
              <a:t>O modelo cliente-servidor é uma estrutura de aplicação que distribui as tarefas e cargas de trabalho entre os fornecedores de um recurso ou serviço, designados como servidores, e os requerentes dos serviços, designados como clientes.</a:t>
            </a:r>
            <a:endParaRPr sz="1800"/>
          </a:p>
          <a:p>
            <a:pPr marL="0" lvl="0" indent="0" algn="l" rtl="0">
              <a:spcBef>
                <a:spcPts val="0"/>
              </a:spcBef>
              <a:spcAft>
                <a:spcPts val="0"/>
              </a:spcAft>
              <a:buNone/>
            </a:pPr>
            <a:endParaRPr/>
          </a:p>
        </p:txBody>
      </p:sp>
      <p:pic>
        <p:nvPicPr>
          <p:cNvPr id="217" name="Google Shape;217;p37"/>
          <p:cNvPicPr preferRelativeResize="0"/>
          <p:nvPr/>
        </p:nvPicPr>
        <p:blipFill>
          <a:blip r:embed="rId3">
            <a:alphaModFix/>
          </a:blip>
          <a:stretch>
            <a:fillRect/>
          </a:stretch>
        </p:blipFill>
        <p:spPr>
          <a:xfrm>
            <a:off x="4660800" y="1796050"/>
            <a:ext cx="4229100" cy="20383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1"/>
        <p:cNvGrpSpPr/>
        <p:nvPr/>
      </p:nvGrpSpPr>
      <p:grpSpPr>
        <a:xfrm>
          <a:off x="0" y="0"/>
          <a:ext cx="0" cy="0"/>
          <a:chOff x="0" y="0"/>
          <a:chExt cx="0" cy="0"/>
        </a:xfrm>
      </p:grpSpPr>
      <p:pic>
        <p:nvPicPr>
          <p:cNvPr id="222" name="Google Shape;222;p38"/>
          <p:cNvPicPr preferRelativeResize="0"/>
          <p:nvPr/>
        </p:nvPicPr>
        <p:blipFill rotWithShape="1">
          <a:blip r:embed="rId3">
            <a:alphaModFix/>
          </a:blip>
          <a:srcRect l="51916" b="61833"/>
          <a:stretch/>
        </p:blipFill>
        <p:spPr>
          <a:xfrm>
            <a:off x="160725" y="89100"/>
            <a:ext cx="4396676" cy="1949724"/>
          </a:xfrm>
          <a:prstGeom prst="rect">
            <a:avLst/>
          </a:prstGeom>
          <a:noFill/>
          <a:ln>
            <a:noFill/>
          </a:ln>
        </p:spPr>
      </p:pic>
      <p:pic>
        <p:nvPicPr>
          <p:cNvPr id="223" name="Google Shape;223;p38"/>
          <p:cNvPicPr preferRelativeResize="0"/>
          <p:nvPr/>
        </p:nvPicPr>
        <p:blipFill>
          <a:blip r:embed="rId4">
            <a:alphaModFix/>
          </a:blip>
          <a:stretch>
            <a:fillRect/>
          </a:stretch>
        </p:blipFill>
        <p:spPr>
          <a:xfrm>
            <a:off x="4272950" y="2105349"/>
            <a:ext cx="4431682" cy="2077351"/>
          </a:xfrm>
          <a:prstGeom prst="rect">
            <a:avLst/>
          </a:prstGeom>
          <a:noFill/>
          <a:ln>
            <a:noFill/>
          </a:ln>
        </p:spPr>
      </p:pic>
      <p:pic>
        <p:nvPicPr>
          <p:cNvPr id="224" name="Google Shape;224;p38"/>
          <p:cNvPicPr preferRelativeResize="0"/>
          <p:nvPr/>
        </p:nvPicPr>
        <p:blipFill>
          <a:blip r:embed="rId5">
            <a:alphaModFix/>
          </a:blip>
          <a:stretch>
            <a:fillRect/>
          </a:stretch>
        </p:blipFill>
        <p:spPr>
          <a:xfrm>
            <a:off x="160725" y="2284199"/>
            <a:ext cx="3120260" cy="2799876"/>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28"/>
        <p:cNvGrpSpPr/>
        <p:nvPr/>
      </p:nvGrpSpPr>
      <p:grpSpPr>
        <a:xfrm>
          <a:off x="0" y="0"/>
          <a:ext cx="0" cy="0"/>
          <a:chOff x="0" y="0"/>
          <a:chExt cx="0" cy="0"/>
        </a:xfrm>
      </p:grpSpPr>
      <p:sp>
        <p:nvSpPr>
          <p:cNvPr id="229" name="Google Shape;229;p39"/>
          <p:cNvSpPr/>
          <p:nvPr/>
        </p:nvSpPr>
        <p:spPr>
          <a:xfrm>
            <a:off x="500750" y="1609575"/>
            <a:ext cx="8319300" cy="34671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b="0" i="0" u="none" strike="noStrike" cap="none">
                <a:solidFill>
                  <a:srgbClr val="181818"/>
                </a:solidFill>
                <a:latin typeface="Calibri"/>
                <a:ea typeface="Calibri"/>
                <a:cs typeface="Calibri"/>
                <a:sym typeface="Calibri"/>
              </a:rPr>
              <a:t>1 – </a:t>
            </a:r>
            <a:r>
              <a:rPr lang="en-US" sz="2400">
                <a:solidFill>
                  <a:srgbClr val="181818"/>
                </a:solidFill>
                <a:latin typeface="Calibri"/>
                <a:ea typeface="Calibri"/>
                <a:cs typeface="Calibri"/>
                <a:sym typeface="Calibri"/>
              </a:rPr>
              <a:t>S</a:t>
            </a:r>
            <a:r>
              <a:rPr lang="en-US" sz="2400" b="0" i="0" u="none" strike="noStrike" cap="none">
                <a:solidFill>
                  <a:srgbClr val="181818"/>
                </a:solidFill>
                <a:latin typeface="Calibri"/>
                <a:ea typeface="Calibri"/>
                <a:cs typeface="Calibri"/>
                <a:sym typeface="Calibri"/>
              </a:rPr>
              <a:t>egurança da Tecnologia da Informação (lógica e física)</a:t>
            </a:r>
            <a:endParaRPr sz="2400" b="0" i="0" u="none" strike="noStrike" cap="non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i="0" u="none" strike="noStrike" cap="none">
                <a:solidFill>
                  <a:srgbClr val="181818"/>
                </a:solidFill>
                <a:latin typeface="Calibri"/>
                <a:ea typeface="Calibri"/>
                <a:cs typeface="Calibri"/>
                <a:sym typeface="Calibri"/>
              </a:rPr>
              <a:t>2 – </a:t>
            </a:r>
            <a:r>
              <a:rPr lang="en-US" sz="2400">
                <a:solidFill>
                  <a:srgbClr val="181818"/>
                </a:solidFill>
                <a:latin typeface="Calibri"/>
                <a:ea typeface="Calibri"/>
                <a:cs typeface="Calibri"/>
                <a:sym typeface="Calibri"/>
              </a:rPr>
              <a:t>M</a:t>
            </a:r>
            <a:r>
              <a:rPr lang="en-US" sz="2400" b="0" i="0" u="none" strike="noStrike" cap="none">
                <a:solidFill>
                  <a:srgbClr val="181818"/>
                </a:solidFill>
                <a:latin typeface="Calibri"/>
                <a:ea typeface="Calibri"/>
                <a:cs typeface="Calibri"/>
                <a:sym typeface="Calibri"/>
              </a:rPr>
              <a:t>ão de obra especializada (software e hardware)</a:t>
            </a:r>
            <a:endParaRPr sz="2400" b="0" i="0" u="none" strike="noStrike" cap="non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a:solidFill>
                  <a:srgbClr val="181818"/>
                </a:solidFill>
                <a:latin typeface="Calibri"/>
                <a:ea typeface="Calibri"/>
                <a:cs typeface="Calibri"/>
                <a:sym typeface="Calibri"/>
              </a:rPr>
              <a:t>3 - Infraestrutura local</a:t>
            </a:r>
            <a:endParaRPr sz="2400" b="0" i="0" u="none" strike="noStrike" cap="none">
              <a:latin typeface="Arial"/>
              <a:ea typeface="Arial"/>
              <a:cs typeface="Arial"/>
              <a:sym typeface="Arial"/>
            </a:endParaRPr>
          </a:p>
        </p:txBody>
      </p:sp>
      <p:sp>
        <p:nvSpPr>
          <p:cNvPr id="230" name="Google Shape;230;p39"/>
          <p:cNvSpPr txBox="1"/>
          <p:nvPr/>
        </p:nvSpPr>
        <p:spPr>
          <a:xfrm>
            <a:off x="396250" y="295200"/>
            <a:ext cx="77037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Atividades e profissionais em nuvem privada</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34"/>
        <p:cNvGrpSpPr/>
        <p:nvPr/>
      </p:nvGrpSpPr>
      <p:grpSpPr>
        <a:xfrm>
          <a:off x="0" y="0"/>
          <a:ext cx="0" cy="0"/>
          <a:chOff x="0" y="0"/>
          <a:chExt cx="0" cy="0"/>
        </a:xfrm>
      </p:grpSpPr>
      <p:sp>
        <p:nvSpPr>
          <p:cNvPr id="235" name="Google Shape;235;p40"/>
          <p:cNvSpPr/>
          <p:nvPr/>
        </p:nvSpPr>
        <p:spPr>
          <a:xfrm>
            <a:off x="722525" y="1413700"/>
            <a:ext cx="4242300" cy="33864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300">
                <a:solidFill>
                  <a:srgbClr val="181818"/>
                </a:solidFill>
                <a:latin typeface="Calibri"/>
                <a:ea typeface="Calibri"/>
                <a:cs typeface="Calibri"/>
                <a:sym typeface="Calibri"/>
              </a:rPr>
              <a:t>Os sistemas em nuvem são sistemas de armazenamento de dados disponibilizados via internet, em vez de servidores físicos tradicionais. Hoje, muitas organizações estão migrando o armazenamento de dados de servidores físicos para sistemas baseados em nuvem.</a:t>
            </a:r>
            <a:endParaRPr sz="2300" b="0" strike="noStrike">
              <a:latin typeface="Arial"/>
              <a:ea typeface="Arial"/>
              <a:cs typeface="Arial"/>
              <a:sym typeface="Arial"/>
            </a:endParaRPr>
          </a:p>
        </p:txBody>
      </p:sp>
      <p:sp>
        <p:nvSpPr>
          <p:cNvPr id="236" name="Google Shape;236;p40"/>
          <p:cNvSpPr txBox="1"/>
          <p:nvPr/>
        </p:nvSpPr>
        <p:spPr>
          <a:xfrm>
            <a:off x="572300" y="295200"/>
            <a:ext cx="8247600" cy="12501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Nuvem Pública</a:t>
            </a:r>
            <a:endParaRPr sz="4000" b="0" strike="noStrike">
              <a:latin typeface="Arial"/>
              <a:ea typeface="Arial"/>
              <a:cs typeface="Arial"/>
              <a:sym typeface="Arial"/>
            </a:endParaRPr>
          </a:p>
        </p:txBody>
      </p:sp>
      <p:pic>
        <p:nvPicPr>
          <p:cNvPr id="237" name="Google Shape;237;p40"/>
          <p:cNvPicPr preferRelativeResize="0"/>
          <p:nvPr/>
        </p:nvPicPr>
        <p:blipFill>
          <a:blip r:embed="rId3">
            <a:alphaModFix/>
          </a:blip>
          <a:stretch>
            <a:fillRect/>
          </a:stretch>
        </p:blipFill>
        <p:spPr>
          <a:xfrm>
            <a:off x="4964850" y="1456550"/>
            <a:ext cx="3962350" cy="23206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1"/>
        <p:cNvGrpSpPr/>
        <p:nvPr/>
      </p:nvGrpSpPr>
      <p:grpSpPr>
        <a:xfrm>
          <a:off x="0" y="0"/>
          <a:ext cx="0" cy="0"/>
          <a:chOff x="0" y="0"/>
          <a:chExt cx="0" cy="0"/>
        </a:xfrm>
      </p:grpSpPr>
      <p:sp>
        <p:nvSpPr>
          <p:cNvPr id="242" name="Google Shape;242;p41"/>
          <p:cNvSpPr/>
          <p:nvPr/>
        </p:nvSpPr>
        <p:spPr>
          <a:xfrm>
            <a:off x="672450" y="1800000"/>
            <a:ext cx="8147700" cy="32766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1 – Preço (pague somente o que usar)</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2 - Facilidade de contratação, configuração e infraestrutura</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3 – Escalabilidade</a:t>
            </a:r>
            <a:endParaRPr sz="2400" b="0" strike="noStrike">
              <a:latin typeface="Arial"/>
              <a:ea typeface="Arial"/>
              <a:cs typeface="Arial"/>
              <a:sym typeface="Arial"/>
            </a:endParaRPr>
          </a:p>
          <a:p>
            <a:pPr marL="76319" marR="0" lvl="0" indent="0" algn="l" rtl="0">
              <a:lnSpc>
                <a:spcPct val="100000"/>
              </a:lnSpc>
              <a:spcBef>
                <a:spcPts val="0"/>
              </a:spcBef>
              <a:spcAft>
                <a:spcPts val="0"/>
              </a:spcAft>
              <a:buClr>
                <a:srgbClr val="181818"/>
              </a:buClr>
              <a:buSzPts val="2400"/>
              <a:buFont typeface="Calibri"/>
              <a:buNone/>
            </a:pPr>
            <a:r>
              <a:rPr lang="en-US" sz="2400" b="0" strike="noStrike">
                <a:solidFill>
                  <a:srgbClr val="181818"/>
                </a:solidFill>
                <a:latin typeface="Calibri"/>
                <a:ea typeface="Calibri"/>
                <a:cs typeface="Calibri"/>
                <a:sym typeface="Calibri"/>
              </a:rPr>
              <a:t>4 - Performance</a:t>
            </a:r>
            <a:endParaRPr sz="2400" b="0" strike="noStrike">
              <a:latin typeface="Arial"/>
              <a:ea typeface="Arial"/>
              <a:cs typeface="Arial"/>
              <a:sym typeface="Arial"/>
            </a:endParaRPr>
          </a:p>
        </p:txBody>
      </p:sp>
      <p:sp>
        <p:nvSpPr>
          <p:cNvPr id="243" name="Google Shape;243;p41"/>
          <p:cNvSpPr txBox="1"/>
          <p:nvPr/>
        </p:nvSpPr>
        <p:spPr>
          <a:xfrm>
            <a:off x="572300" y="295200"/>
            <a:ext cx="82476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strike="noStrike">
                <a:solidFill>
                  <a:srgbClr val="EE4C4C"/>
                </a:solidFill>
                <a:latin typeface="Century Gothic"/>
                <a:ea typeface="Century Gothic"/>
                <a:cs typeface="Century Gothic"/>
                <a:sym typeface="Century Gothic"/>
              </a:rPr>
              <a:t>Vantagens de migrar para a nuvem pública </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47"/>
        <p:cNvGrpSpPr/>
        <p:nvPr/>
      </p:nvGrpSpPr>
      <p:grpSpPr>
        <a:xfrm>
          <a:off x="0" y="0"/>
          <a:ext cx="0" cy="0"/>
          <a:chOff x="0" y="0"/>
          <a:chExt cx="0" cy="0"/>
        </a:xfrm>
      </p:grpSpPr>
      <p:sp>
        <p:nvSpPr>
          <p:cNvPr id="248" name="Google Shape;248;p42"/>
          <p:cNvSpPr/>
          <p:nvPr/>
        </p:nvSpPr>
        <p:spPr>
          <a:xfrm>
            <a:off x="672450" y="1800000"/>
            <a:ext cx="8147700" cy="32766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Clr>
                <a:srgbClr val="181818"/>
              </a:buClr>
              <a:buSzPts val="2400"/>
              <a:buFont typeface="Calibri"/>
              <a:buNone/>
            </a:pPr>
            <a:r>
              <a:rPr lang="en-US" sz="2400">
                <a:solidFill>
                  <a:srgbClr val="181818"/>
                </a:solidFill>
                <a:latin typeface="Calibri"/>
                <a:ea typeface="Calibri"/>
                <a:cs typeface="Calibri"/>
                <a:sym typeface="Calibri"/>
              </a:rPr>
              <a:t>O profissional cloud computing é responsável pela infraestrutura de nuvem oferecida aos clientes. Mais do que desenhar sistemas ou ambientes de TI, ele escolhe as tecnologias que serão usadas, quais operadores são mais interessantes, como as peças vão ser integradas e, no fim, cuida do que foi construído.</a:t>
            </a:r>
            <a:endParaRPr sz="2400" b="0" strike="noStrike">
              <a:latin typeface="Arial"/>
              <a:ea typeface="Arial"/>
              <a:cs typeface="Arial"/>
              <a:sym typeface="Arial"/>
            </a:endParaRPr>
          </a:p>
        </p:txBody>
      </p:sp>
      <p:sp>
        <p:nvSpPr>
          <p:cNvPr id="249" name="Google Shape;249;p42"/>
          <p:cNvSpPr txBox="1"/>
          <p:nvPr/>
        </p:nvSpPr>
        <p:spPr>
          <a:xfrm>
            <a:off x="572300" y="295200"/>
            <a:ext cx="7275300" cy="1864800"/>
          </a:xfrm>
          <a:prstGeom prst="rect">
            <a:avLst/>
          </a:prstGeom>
          <a:noFill/>
          <a:ln>
            <a:noFill/>
          </a:ln>
        </p:spPr>
        <p:txBody>
          <a:bodyPr spcFirstLastPara="1" wrap="square" lIns="90000" tIns="45000" rIns="90000" bIns="45000" anchor="t" anchorCtr="0">
            <a:noAutofit/>
          </a:bodyPr>
          <a:lstStyle/>
          <a:p>
            <a:pPr marL="0" marR="0" lvl="0" indent="0" algn="l" rtl="0">
              <a:spcBef>
                <a:spcPts val="0"/>
              </a:spcBef>
              <a:spcAft>
                <a:spcPts val="0"/>
              </a:spcAft>
              <a:buNone/>
            </a:pPr>
            <a:r>
              <a:rPr lang="en-US" sz="4000" b="1">
                <a:solidFill>
                  <a:srgbClr val="EE4C4C"/>
                </a:solidFill>
                <a:latin typeface="Century Gothic"/>
                <a:ea typeface="Century Gothic"/>
                <a:cs typeface="Century Gothic"/>
                <a:sym typeface="Century Gothic"/>
              </a:rPr>
              <a:t>Profissional de Cloud Computing</a:t>
            </a:r>
            <a:r>
              <a:rPr lang="en-US" sz="4000" b="1" strike="noStrike">
                <a:solidFill>
                  <a:srgbClr val="EE4C4C"/>
                </a:solidFill>
                <a:latin typeface="Century Gothic"/>
                <a:ea typeface="Century Gothic"/>
                <a:cs typeface="Century Gothic"/>
                <a:sym typeface="Century Gothic"/>
              </a:rPr>
              <a:t> </a:t>
            </a:r>
            <a:endParaRPr sz="4000" b="0" strike="noStrik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75"/>
        <p:cNvGrpSpPr/>
        <p:nvPr/>
      </p:nvGrpSpPr>
      <p:grpSpPr>
        <a:xfrm>
          <a:off x="0" y="0"/>
          <a:ext cx="0" cy="0"/>
          <a:chOff x="0" y="0"/>
          <a:chExt cx="0" cy="0"/>
        </a:xfrm>
      </p:grpSpPr>
      <p:sp>
        <p:nvSpPr>
          <p:cNvPr id="76" name="Google Shape;76;p16"/>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Desktop X Sistema Web</a:t>
            </a:r>
            <a:endParaRPr sz="4000" b="0" strike="noStrike">
              <a:latin typeface="Arial"/>
              <a:ea typeface="Arial"/>
              <a:cs typeface="Arial"/>
              <a:sym typeface="Arial"/>
            </a:endParaRPr>
          </a:p>
        </p:txBody>
      </p:sp>
      <p:sp>
        <p:nvSpPr>
          <p:cNvPr id="77" name="Google Shape;77;p16"/>
          <p:cNvSpPr/>
          <p:nvPr/>
        </p:nvSpPr>
        <p:spPr>
          <a:xfrm>
            <a:off x="522000" y="2625433"/>
            <a:ext cx="81000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Ao iniciar o desenvolvimento de um software, o primeiro passo é definir a(s) plataforma(s) onde este software será executado.</a:t>
            </a:r>
            <a:endParaRPr sz="2400">
              <a:solidFill>
                <a:srgbClr val="181818"/>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53"/>
        <p:cNvGrpSpPr/>
        <p:nvPr/>
      </p:nvGrpSpPr>
      <p:grpSpPr>
        <a:xfrm>
          <a:off x="0" y="0"/>
          <a:ext cx="0" cy="0"/>
          <a:chOff x="0" y="0"/>
          <a:chExt cx="0" cy="0"/>
        </a:xfrm>
      </p:grpSpPr>
      <p:sp>
        <p:nvSpPr>
          <p:cNvPr id="254" name="Google Shape;254;p43"/>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mobile: Android</a:t>
            </a:r>
            <a:endParaRPr sz="3600" b="0" strike="noStrike">
              <a:latin typeface="Arial"/>
              <a:ea typeface="Arial"/>
              <a:cs typeface="Arial"/>
              <a:sym typeface="Arial"/>
            </a:endParaRPr>
          </a:p>
        </p:txBody>
      </p:sp>
      <p:pic>
        <p:nvPicPr>
          <p:cNvPr id="255" name="Google Shape;255;p43"/>
          <p:cNvPicPr preferRelativeResize="0"/>
          <p:nvPr/>
        </p:nvPicPr>
        <p:blipFill>
          <a:blip r:embed="rId3">
            <a:alphaModFix/>
          </a:blip>
          <a:stretch>
            <a:fillRect/>
          </a:stretch>
        </p:blipFill>
        <p:spPr>
          <a:xfrm>
            <a:off x="334625" y="1703130"/>
            <a:ext cx="6175670" cy="3358021"/>
          </a:xfrm>
          <a:prstGeom prst="rect">
            <a:avLst/>
          </a:prstGeom>
          <a:noFill/>
          <a:ln>
            <a:noFill/>
          </a:ln>
        </p:spPr>
      </p:pic>
      <p:sp>
        <p:nvSpPr>
          <p:cNvPr id="256" name="Google Shape;256;p43"/>
          <p:cNvSpPr txBox="1"/>
          <p:nvPr/>
        </p:nvSpPr>
        <p:spPr>
          <a:xfrm>
            <a:off x="6930400" y="2852050"/>
            <a:ext cx="1569600" cy="615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JAVA e/ou KOTLIN</a:t>
            </a: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0"/>
        <p:cNvGrpSpPr/>
        <p:nvPr/>
      </p:nvGrpSpPr>
      <p:grpSpPr>
        <a:xfrm>
          <a:off x="0" y="0"/>
          <a:ext cx="0" cy="0"/>
          <a:chOff x="0" y="0"/>
          <a:chExt cx="0" cy="0"/>
        </a:xfrm>
      </p:grpSpPr>
      <p:sp>
        <p:nvSpPr>
          <p:cNvPr id="261" name="Google Shape;261;p44"/>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mobile: IOS</a:t>
            </a:r>
            <a:endParaRPr sz="3600" b="0" strike="noStrike">
              <a:latin typeface="Arial"/>
              <a:ea typeface="Arial"/>
              <a:cs typeface="Arial"/>
              <a:sym typeface="Arial"/>
            </a:endParaRPr>
          </a:p>
        </p:txBody>
      </p:sp>
      <p:sp>
        <p:nvSpPr>
          <p:cNvPr id="262" name="Google Shape;262;p44"/>
          <p:cNvSpPr txBox="1"/>
          <p:nvPr/>
        </p:nvSpPr>
        <p:spPr>
          <a:xfrm>
            <a:off x="6930400" y="2852050"/>
            <a:ext cx="1569600" cy="400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a:t>SWIFT</a:t>
            </a:r>
            <a:endParaRPr/>
          </a:p>
        </p:txBody>
      </p:sp>
      <p:pic>
        <p:nvPicPr>
          <p:cNvPr id="263" name="Google Shape;263;p44"/>
          <p:cNvPicPr preferRelativeResize="0"/>
          <p:nvPr/>
        </p:nvPicPr>
        <p:blipFill>
          <a:blip r:embed="rId3">
            <a:alphaModFix/>
          </a:blip>
          <a:stretch>
            <a:fillRect/>
          </a:stretch>
        </p:blipFill>
        <p:spPr>
          <a:xfrm>
            <a:off x="152400" y="1633080"/>
            <a:ext cx="5602885" cy="335802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67"/>
        <p:cNvGrpSpPr/>
        <p:nvPr/>
      </p:nvGrpSpPr>
      <p:grpSpPr>
        <a:xfrm>
          <a:off x="0" y="0"/>
          <a:ext cx="0" cy="0"/>
          <a:chOff x="0" y="0"/>
          <a:chExt cx="0" cy="0"/>
        </a:xfrm>
      </p:grpSpPr>
      <p:sp>
        <p:nvSpPr>
          <p:cNvPr id="268" name="Google Shape;268;p45"/>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3600" b="1">
                <a:solidFill>
                  <a:srgbClr val="EE4C4C"/>
                </a:solidFill>
                <a:latin typeface="Century Gothic"/>
                <a:ea typeface="Century Gothic"/>
                <a:cs typeface="Century Gothic"/>
                <a:sym typeface="Century Gothic"/>
              </a:rPr>
              <a:t>Desenvolvimento Híbrido (web)</a:t>
            </a:r>
            <a:endParaRPr sz="3600" b="0" strike="noStrike">
              <a:latin typeface="Arial"/>
              <a:ea typeface="Arial"/>
              <a:cs typeface="Arial"/>
              <a:sym typeface="Arial"/>
            </a:endParaRPr>
          </a:p>
        </p:txBody>
      </p:sp>
      <p:pic>
        <p:nvPicPr>
          <p:cNvPr id="269" name="Google Shape;269;p45"/>
          <p:cNvPicPr preferRelativeResize="0"/>
          <p:nvPr/>
        </p:nvPicPr>
        <p:blipFill>
          <a:blip r:embed="rId3">
            <a:alphaModFix/>
          </a:blip>
          <a:stretch>
            <a:fillRect/>
          </a:stretch>
        </p:blipFill>
        <p:spPr>
          <a:xfrm>
            <a:off x="2983425" y="2864650"/>
            <a:ext cx="2804751" cy="1330026"/>
          </a:xfrm>
          <a:prstGeom prst="rect">
            <a:avLst/>
          </a:prstGeom>
          <a:noFill/>
          <a:ln>
            <a:noFill/>
          </a:ln>
        </p:spPr>
      </p:pic>
      <p:pic>
        <p:nvPicPr>
          <p:cNvPr id="270" name="Google Shape;270;p45"/>
          <p:cNvPicPr preferRelativeResize="0"/>
          <p:nvPr/>
        </p:nvPicPr>
        <p:blipFill>
          <a:blip r:embed="rId4">
            <a:alphaModFix/>
          </a:blip>
          <a:stretch>
            <a:fillRect/>
          </a:stretch>
        </p:blipFill>
        <p:spPr>
          <a:xfrm>
            <a:off x="818075" y="2584350"/>
            <a:ext cx="1711626" cy="1711626"/>
          </a:xfrm>
          <a:prstGeom prst="rect">
            <a:avLst/>
          </a:prstGeom>
          <a:noFill/>
          <a:ln>
            <a:noFill/>
          </a:ln>
        </p:spPr>
      </p:pic>
      <p:pic>
        <p:nvPicPr>
          <p:cNvPr id="271" name="Google Shape;271;p45"/>
          <p:cNvPicPr preferRelativeResize="0"/>
          <p:nvPr/>
        </p:nvPicPr>
        <p:blipFill>
          <a:blip r:embed="rId5">
            <a:alphaModFix/>
          </a:blip>
          <a:stretch>
            <a:fillRect/>
          </a:stretch>
        </p:blipFill>
        <p:spPr>
          <a:xfrm>
            <a:off x="6093850" y="2160425"/>
            <a:ext cx="2014850" cy="23349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275"/>
        <p:cNvGrpSpPr/>
        <p:nvPr/>
      </p:nvGrpSpPr>
      <p:grpSpPr>
        <a:xfrm>
          <a:off x="0" y="0"/>
          <a:ext cx="0" cy="0"/>
          <a:chOff x="0" y="0"/>
          <a:chExt cx="0" cy="0"/>
        </a:xfrm>
      </p:grpSpPr>
      <p:sp>
        <p:nvSpPr>
          <p:cNvPr id="276" name="Google Shape;276;p46"/>
          <p:cNvSpPr/>
          <p:nvPr/>
        </p:nvSpPr>
        <p:spPr>
          <a:xfrm>
            <a:off x="529375" y="951950"/>
            <a:ext cx="8416500" cy="19704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Clr>
                <a:srgbClr val="EE4C4C"/>
              </a:buClr>
              <a:buSzPts val="4000"/>
              <a:buFont typeface="Century Gothic"/>
              <a:buNone/>
            </a:pPr>
            <a:r>
              <a:rPr lang="en-US" sz="4000" b="1">
                <a:solidFill>
                  <a:srgbClr val="EE4C4C"/>
                </a:solidFill>
                <a:latin typeface="Century Gothic"/>
                <a:ea typeface="Century Gothic"/>
                <a:cs typeface="Century Gothic"/>
                <a:sym typeface="Century Gothic"/>
              </a:rPr>
              <a:t>Conclusão</a:t>
            </a:r>
            <a:endParaRPr sz="4000" b="0" i="0" u="none" strike="noStrike" cap="none">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1"/>
        <p:cNvGrpSpPr/>
        <p:nvPr/>
      </p:nvGrpSpPr>
      <p:grpSpPr>
        <a:xfrm>
          <a:off x="0" y="0"/>
          <a:ext cx="0" cy="0"/>
          <a:chOff x="0" y="0"/>
          <a:chExt cx="0" cy="0"/>
        </a:xfrm>
      </p:grpSpPr>
      <p:sp>
        <p:nvSpPr>
          <p:cNvPr id="82" name="Google Shape;82;p17"/>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Desktop </a:t>
            </a:r>
            <a:endParaRPr sz="4000" b="0" strike="noStrike">
              <a:latin typeface="Arial"/>
              <a:ea typeface="Arial"/>
              <a:cs typeface="Arial"/>
              <a:sym typeface="Arial"/>
            </a:endParaRPr>
          </a:p>
        </p:txBody>
      </p:sp>
      <p:sp>
        <p:nvSpPr>
          <p:cNvPr id="83" name="Google Shape;83;p17"/>
          <p:cNvSpPr/>
          <p:nvPr/>
        </p:nvSpPr>
        <p:spPr>
          <a:xfrm>
            <a:off x="522000" y="2625425"/>
            <a:ext cx="47001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Sistemas desktop são sistemas autônomos que podem ser instalados no computador. Esta instalação normalmente é realizada por um arquivo executável. Como exemplo, temos o Microsoft Word, Microsoft Excel, Anti-vírus e jogos.</a:t>
            </a:r>
            <a:endParaRPr sz="2400">
              <a:solidFill>
                <a:srgbClr val="181818"/>
              </a:solidFill>
              <a:latin typeface="Calibri"/>
              <a:ea typeface="Calibri"/>
              <a:cs typeface="Calibri"/>
              <a:sym typeface="Calibri"/>
            </a:endParaRPr>
          </a:p>
        </p:txBody>
      </p:sp>
      <p:pic>
        <p:nvPicPr>
          <p:cNvPr id="84" name="Google Shape;84;p17"/>
          <p:cNvPicPr preferRelativeResize="0"/>
          <p:nvPr/>
        </p:nvPicPr>
        <p:blipFill>
          <a:blip r:embed="rId3">
            <a:alphaModFix/>
          </a:blip>
          <a:stretch>
            <a:fillRect/>
          </a:stretch>
        </p:blipFill>
        <p:spPr>
          <a:xfrm>
            <a:off x="5374500" y="1633080"/>
            <a:ext cx="3617100" cy="2410341"/>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88"/>
        <p:cNvGrpSpPr/>
        <p:nvPr/>
      </p:nvGrpSpPr>
      <p:grpSpPr>
        <a:xfrm>
          <a:off x="0" y="0"/>
          <a:ext cx="0" cy="0"/>
          <a:chOff x="0" y="0"/>
          <a:chExt cx="0" cy="0"/>
        </a:xfrm>
      </p:grpSpPr>
      <p:sp>
        <p:nvSpPr>
          <p:cNvPr id="89" name="Google Shape;89;p18"/>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Sistema Web </a:t>
            </a:r>
            <a:endParaRPr sz="4000" b="0" strike="noStrike">
              <a:latin typeface="Arial"/>
              <a:ea typeface="Arial"/>
              <a:cs typeface="Arial"/>
              <a:sym typeface="Arial"/>
            </a:endParaRPr>
          </a:p>
        </p:txBody>
      </p:sp>
      <p:sp>
        <p:nvSpPr>
          <p:cNvPr id="90" name="Google Shape;90;p18"/>
          <p:cNvSpPr/>
          <p:nvPr/>
        </p:nvSpPr>
        <p:spPr>
          <a:xfrm>
            <a:off x="522000" y="2625425"/>
            <a:ext cx="47001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Sistemas baseados em tecnologia web, podendo ser utilizados remotamente através de qualquer navegador de internet, sem a necessidade de instalação e atualização local.</a:t>
            </a:r>
            <a:endParaRPr sz="2400">
              <a:solidFill>
                <a:srgbClr val="181818"/>
              </a:solidFill>
              <a:latin typeface="Calibri"/>
              <a:ea typeface="Calibri"/>
              <a:cs typeface="Calibri"/>
              <a:sym typeface="Calibri"/>
            </a:endParaRPr>
          </a:p>
        </p:txBody>
      </p:sp>
      <p:pic>
        <p:nvPicPr>
          <p:cNvPr id="91" name="Google Shape;91;p18"/>
          <p:cNvPicPr preferRelativeResize="0"/>
          <p:nvPr/>
        </p:nvPicPr>
        <p:blipFill>
          <a:blip r:embed="rId3">
            <a:alphaModFix/>
          </a:blip>
          <a:stretch>
            <a:fillRect/>
          </a:stretch>
        </p:blipFill>
        <p:spPr>
          <a:xfrm>
            <a:off x="5016400" y="1409276"/>
            <a:ext cx="3975199" cy="24845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5"/>
        <p:cNvGrpSpPr/>
        <p:nvPr/>
      </p:nvGrpSpPr>
      <p:grpSpPr>
        <a:xfrm>
          <a:off x="0" y="0"/>
          <a:ext cx="0" cy="0"/>
          <a:chOff x="0" y="0"/>
          <a:chExt cx="0" cy="0"/>
        </a:xfrm>
      </p:grpSpPr>
      <p:sp>
        <p:nvSpPr>
          <p:cNvPr id="96" name="Google Shape;96;p19"/>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E as aplicações móveis?</a:t>
            </a:r>
            <a:endParaRPr sz="4000" b="0" strike="noStrike">
              <a:latin typeface="Arial"/>
              <a:ea typeface="Arial"/>
              <a:cs typeface="Arial"/>
              <a:sym typeface="Arial"/>
            </a:endParaRPr>
          </a:p>
        </p:txBody>
      </p:sp>
      <p:sp>
        <p:nvSpPr>
          <p:cNvPr id="97" name="Google Shape;97;p19"/>
          <p:cNvSpPr/>
          <p:nvPr/>
        </p:nvSpPr>
        <p:spPr>
          <a:xfrm>
            <a:off x="522000" y="2625425"/>
            <a:ext cx="4528500" cy="7665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1100"/>
              <a:buFont typeface="Arial"/>
              <a:buNone/>
            </a:pPr>
            <a:r>
              <a:rPr lang="en-US" sz="2400">
                <a:solidFill>
                  <a:srgbClr val="181818"/>
                </a:solidFill>
                <a:latin typeface="Calibri"/>
                <a:ea typeface="Calibri"/>
                <a:cs typeface="Calibri"/>
                <a:sym typeface="Calibri"/>
              </a:rPr>
              <a:t>Uma aplicação móvel ou aplicativo mobile é um software desenvolvido para ser instalado em smartphones e/ou tablets. É baixado de uma loja on-line, como Google Play ou App Store, direto para o seu dispositivo portátil.</a:t>
            </a:r>
            <a:endParaRPr sz="2400">
              <a:solidFill>
                <a:srgbClr val="181818"/>
              </a:solidFill>
              <a:latin typeface="Calibri"/>
              <a:ea typeface="Calibri"/>
              <a:cs typeface="Calibri"/>
              <a:sym typeface="Calibri"/>
            </a:endParaRPr>
          </a:p>
        </p:txBody>
      </p:sp>
      <p:pic>
        <p:nvPicPr>
          <p:cNvPr id="98" name="Google Shape;98;p19"/>
          <p:cNvPicPr preferRelativeResize="0"/>
          <p:nvPr/>
        </p:nvPicPr>
        <p:blipFill>
          <a:blip r:embed="rId3">
            <a:alphaModFix/>
          </a:blip>
          <a:stretch>
            <a:fillRect/>
          </a:stretch>
        </p:blipFill>
        <p:spPr>
          <a:xfrm>
            <a:off x="5324650" y="1647380"/>
            <a:ext cx="3581100" cy="2390384"/>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02"/>
        <p:cNvGrpSpPr/>
        <p:nvPr/>
      </p:nvGrpSpPr>
      <p:grpSpPr>
        <a:xfrm>
          <a:off x="0" y="0"/>
          <a:ext cx="0" cy="0"/>
          <a:chOff x="0" y="0"/>
          <a:chExt cx="0" cy="0"/>
        </a:xfrm>
      </p:grpSpPr>
      <p:sp>
        <p:nvSpPr>
          <p:cNvPr id="103" name="Google Shape;103;p20"/>
          <p:cNvSpPr/>
          <p:nvPr/>
        </p:nvSpPr>
        <p:spPr>
          <a:xfrm>
            <a:off x="565560" y="636480"/>
            <a:ext cx="740988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r>
              <a:rPr lang="en-US" sz="4000" b="1">
                <a:solidFill>
                  <a:srgbClr val="EE4C4C"/>
                </a:solidFill>
                <a:latin typeface="Century Gothic"/>
                <a:ea typeface="Century Gothic"/>
                <a:cs typeface="Century Gothic"/>
                <a:sym typeface="Century Gothic"/>
              </a:rPr>
              <a:t>UX Design (User Experience)</a:t>
            </a:r>
            <a:endParaRPr sz="4000" b="0" strike="noStrike">
              <a:latin typeface="Arial"/>
              <a:ea typeface="Arial"/>
              <a:cs typeface="Arial"/>
              <a:sym typeface="Arial"/>
            </a:endParaRPr>
          </a:p>
        </p:txBody>
      </p:sp>
      <p:sp>
        <p:nvSpPr>
          <p:cNvPr id="104" name="Google Shape;104;p20"/>
          <p:cNvSpPr/>
          <p:nvPr/>
        </p:nvSpPr>
        <p:spPr>
          <a:xfrm>
            <a:off x="565550" y="3403900"/>
            <a:ext cx="3995400" cy="417300"/>
          </a:xfrm>
          <a:prstGeom prst="rect">
            <a:avLst/>
          </a:prstGeom>
          <a:noFill/>
          <a:ln>
            <a:noFill/>
          </a:ln>
        </p:spPr>
        <p:txBody>
          <a:bodyPr spcFirstLastPara="1" wrap="square" lIns="91425" tIns="91425" rIns="91425" bIns="91425" anchor="ctr" anchorCtr="0">
            <a:noAutofit/>
          </a:bodyPr>
          <a:lstStyle/>
          <a:p>
            <a:pPr marL="76319" marR="0" lvl="0" indent="0" algn="l" rtl="0">
              <a:lnSpc>
                <a:spcPct val="100000"/>
              </a:lnSpc>
              <a:spcBef>
                <a:spcPts val="0"/>
              </a:spcBef>
              <a:spcAft>
                <a:spcPts val="0"/>
              </a:spcAft>
              <a:buSzPts val="2400"/>
              <a:buFont typeface="Arial"/>
              <a:buNone/>
            </a:pPr>
            <a:r>
              <a:rPr lang="en-US" sz="2400">
                <a:solidFill>
                  <a:srgbClr val="181818"/>
                </a:solidFill>
                <a:latin typeface="Calibri"/>
                <a:ea typeface="Calibri"/>
                <a:cs typeface="Calibri"/>
                <a:sym typeface="Calibri"/>
              </a:rPr>
              <a:t>O design da experiência do usuário (ou UX design) é o processo que visa melhorar a satisfação do usuário com um produto ou serviço, melhorando a usabilidade, a acessibilidade e até mesmo a satisfação proporcionada na interação.</a:t>
            </a:r>
            <a:endParaRPr sz="2400">
              <a:solidFill>
                <a:srgbClr val="181818"/>
              </a:solidFill>
              <a:latin typeface="Calibri"/>
              <a:ea typeface="Calibri"/>
              <a:cs typeface="Calibri"/>
              <a:sym typeface="Calibri"/>
            </a:endParaRPr>
          </a:p>
          <a:p>
            <a:pPr marL="76319" marR="0" lvl="0" indent="0" algn="just"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a:p>
            <a:pPr marL="76320" marR="0" lvl="0" indent="0" algn="l" rtl="0">
              <a:lnSpc>
                <a:spcPct val="100000"/>
              </a:lnSpc>
              <a:spcBef>
                <a:spcPts val="0"/>
              </a:spcBef>
              <a:spcAft>
                <a:spcPts val="0"/>
              </a:spcAft>
              <a:buSzPts val="2400"/>
              <a:buFont typeface="Arial"/>
              <a:buNone/>
            </a:pPr>
            <a:endParaRPr sz="2400">
              <a:solidFill>
                <a:srgbClr val="181818"/>
              </a:solidFill>
              <a:latin typeface="Calibri"/>
              <a:ea typeface="Calibri"/>
              <a:cs typeface="Calibri"/>
              <a:sym typeface="Calibri"/>
            </a:endParaRPr>
          </a:p>
        </p:txBody>
      </p:sp>
      <p:pic>
        <p:nvPicPr>
          <p:cNvPr id="105" name="Google Shape;105;p20"/>
          <p:cNvPicPr preferRelativeResize="0"/>
          <p:nvPr/>
        </p:nvPicPr>
        <p:blipFill>
          <a:blip r:embed="rId3">
            <a:alphaModFix/>
          </a:blip>
          <a:stretch>
            <a:fillRect/>
          </a:stretch>
        </p:blipFill>
        <p:spPr>
          <a:xfrm>
            <a:off x="4763475" y="3248850"/>
            <a:ext cx="3556250" cy="1778125"/>
          </a:xfrm>
          <a:prstGeom prst="rect">
            <a:avLst/>
          </a:prstGeom>
          <a:noFill/>
          <a:ln>
            <a:noFill/>
          </a:ln>
        </p:spPr>
      </p:pic>
      <p:pic>
        <p:nvPicPr>
          <p:cNvPr id="106" name="Google Shape;106;p20"/>
          <p:cNvPicPr preferRelativeResize="0"/>
          <p:nvPr/>
        </p:nvPicPr>
        <p:blipFill>
          <a:blip r:embed="rId4">
            <a:alphaModFix/>
          </a:blip>
          <a:stretch>
            <a:fillRect/>
          </a:stretch>
        </p:blipFill>
        <p:spPr>
          <a:xfrm>
            <a:off x="5119900" y="1418326"/>
            <a:ext cx="2668852" cy="17781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0"/>
        <p:cNvGrpSpPr/>
        <p:nvPr/>
      </p:nvGrpSpPr>
      <p:grpSpPr>
        <a:xfrm>
          <a:off x="0" y="0"/>
          <a:ext cx="0" cy="0"/>
          <a:chOff x="0" y="0"/>
          <a:chExt cx="0" cy="0"/>
        </a:xfrm>
      </p:grpSpPr>
      <p:sp>
        <p:nvSpPr>
          <p:cNvPr id="111" name="Google Shape;111;p21"/>
          <p:cNvSpPr/>
          <p:nvPr/>
        </p:nvSpPr>
        <p:spPr>
          <a:xfrm>
            <a:off x="565560" y="636480"/>
            <a:ext cx="7410000" cy="844200"/>
          </a:xfrm>
          <a:prstGeom prst="rect">
            <a:avLst/>
          </a:prstGeom>
          <a:noFill/>
          <a:ln>
            <a:noFill/>
          </a:ln>
        </p:spPr>
        <p:txBody>
          <a:bodyPr spcFirstLastPara="1" wrap="square" lIns="91425" tIns="91425" rIns="91425" bIns="91425" anchor="ctr" anchorCtr="0">
            <a:noAutofit/>
          </a:bodyPr>
          <a:lstStyle/>
          <a:p>
            <a:pPr marL="0" marR="0" lvl="0" indent="0" algn="l" rtl="0">
              <a:lnSpc>
                <a:spcPct val="115000"/>
              </a:lnSpc>
              <a:spcBef>
                <a:spcPts val="0"/>
              </a:spcBef>
              <a:spcAft>
                <a:spcPts val="0"/>
              </a:spcAft>
              <a:buNone/>
            </a:pPr>
            <a:endParaRPr sz="4000" b="0" strike="noStrike">
              <a:latin typeface="Arial"/>
              <a:ea typeface="Arial"/>
              <a:cs typeface="Arial"/>
              <a:sym typeface="Arial"/>
            </a:endParaRPr>
          </a:p>
        </p:txBody>
      </p:sp>
      <p:pic>
        <p:nvPicPr>
          <p:cNvPr id="112" name="Google Shape;112;p21" descr="sketch website Cheaper Than Retail Price&gt; Buy Clothing, Accessories and  lifestyle products for women &amp; men -"/>
          <p:cNvPicPr preferRelativeResize="0"/>
          <p:nvPr/>
        </p:nvPicPr>
        <p:blipFill rotWithShape="1">
          <a:blip r:embed="rId3">
            <a:alphaModFix/>
          </a:blip>
          <a:srcRect b="8240"/>
          <a:stretch/>
        </p:blipFill>
        <p:spPr>
          <a:xfrm>
            <a:off x="371050" y="409800"/>
            <a:ext cx="2978700" cy="3081200"/>
          </a:xfrm>
          <a:prstGeom prst="rect">
            <a:avLst/>
          </a:prstGeom>
          <a:noFill/>
          <a:ln>
            <a:noFill/>
          </a:ln>
        </p:spPr>
      </p:pic>
      <p:pic>
        <p:nvPicPr>
          <p:cNvPr id="113" name="Google Shape;113;p21"/>
          <p:cNvPicPr preferRelativeResize="0"/>
          <p:nvPr/>
        </p:nvPicPr>
        <p:blipFill>
          <a:blip r:embed="rId4">
            <a:alphaModFix/>
          </a:blip>
          <a:stretch>
            <a:fillRect/>
          </a:stretch>
        </p:blipFill>
        <p:spPr>
          <a:xfrm>
            <a:off x="3731050" y="1532930"/>
            <a:ext cx="4792489" cy="3358018"/>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17"/>
        <p:cNvGrpSpPr/>
        <p:nvPr/>
      </p:nvGrpSpPr>
      <p:grpSpPr>
        <a:xfrm>
          <a:off x="0" y="0"/>
          <a:ext cx="0" cy="0"/>
          <a:chOff x="0" y="0"/>
          <a:chExt cx="0" cy="0"/>
        </a:xfrm>
      </p:grpSpPr>
      <p:pic>
        <p:nvPicPr>
          <p:cNvPr id="118" name="Google Shape;118;p22"/>
          <p:cNvPicPr preferRelativeResize="0"/>
          <p:nvPr/>
        </p:nvPicPr>
        <p:blipFill rotWithShape="1">
          <a:blip r:embed="rId3">
            <a:alphaModFix/>
          </a:blip>
          <a:srcRect l="12869" r="65086"/>
          <a:stretch/>
        </p:blipFill>
        <p:spPr>
          <a:xfrm>
            <a:off x="3648400" y="730575"/>
            <a:ext cx="1809851" cy="35679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sld>
</file>

<file path=ppt/theme/theme1.xml><?xml version="1.0" encoding="utf-8"?>
<a:theme xmlns:a="http://schemas.openxmlformats.org/drawingml/2006/main" name="Office Theme">
  <a:themeElements>
    <a:clrScheme name="Office">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Apresentação na tela (16:9)</PresentationFormat>
  <Slides>33</Slides>
  <Notes>33</Notes>
  <HiddenSlides>0</HiddenSlides>
  <ScaleCrop>false</ScaleCrop>
  <HeadingPairs>
    <vt:vector size="4" baseType="variant">
      <vt:variant>
        <vt:lpstr>Tema</vt:lpstr>
      </vt:variant>
      <vt:variant>
        <vt:i4>1</vt:i4>
      </vt:variant>
      <vt:variant>
        <vt:lpstr>Títulos de slides</vt:lpstr>
      </vt:variant>
      <vt:variant>
        <vt:i4>33</vt:i4>
      </vt:variant>
    </vt:vector>
  </HeadingPairs>
  <TitlesOfParts>
    <vt:vector size="34" baseType="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cp:revision>1</cp:revision>
  <dcterms:modified xsi:type="dcterms:W3CDTF">2022-11-11T16:17:52Z</dcterms:modified>
</cp:coreProperties>
</file>